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69" r:id="rId4"/>
    <p:sldId id="268" r:id="rId5"/>
    <p:sldId id="258" r:id="rId6"/>
    <p:sldId id="259" r:id="rId7"/>
    <p:sldId id="260" r:id="rId8"/>
    <p:sldId id="266" r:id="rId9"/>
    <p:sldId id="261" r:id="rId10"/>
    <p:sldId id="262" r:id="rId11"/>
    <p:sldId id="263" r:id="rId12"/>
    <p:sldId id="267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65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1CB8-2B33-4A82-BE3F-333B6554A921}" type="datetimeFigureOut">
              <a:rPr lang="en-US" smtClean="0"/>
              <a:t>11/18/2012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1056-64DE-44ED-874E-B0E023FAE7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1CB8-2B33-4A82-BE3F-333B6554A921}" type="datetimeFigureOut">
              <a:rPr lang="en-US" smtClean="0"/>
              <a:t>11/18/2012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1056-64DE-44ED-874E-B0E023FAE7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1CB8-2B33-4A82-BE3F-333B6554A921}" type="datetimeFigureOut">
              <a:rPr lang="en-US" smtClean="0"/>
              <a:t>11/18/2012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1056-64DE-44ED-874E-B0E023FAE7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1CB8-2B33-4A82-BE3F-333B6554A921}" type="datetimeFigureOut">
              <a:rPr lang="en-US" smtClean="0"/>
              <a:t>11/18/2012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1056-64DE-44ED-874E-B0E023FAE7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1CB8-2B33-4A82-BE3F-333B6554A921}" type="datetimeFigureOut">
              <a:rPr lang="en-US" smtClean="0"/>
              <a:t>11/18/2012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1056-64DE-44ED-874E-B0E023FAE7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1CB8-2B33-4A82-BE3F-333B6554A921}" type="datetimeFigureOut">
              <a:rPr lang="en-US" smtClean="0"/>
              <a:t>11/18/2012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1056-64DE-44ED-874E-B0E023FAE7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1CB8-2B33-4A82-BE3F-333B6554A921}" type="datetimeFigureOut">
              <a:rPr lang="en-US" smtClean="0"/>
              <a:t>11/18/2012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1056-64DE-44ED-874E-B0E023FAE7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1CB8-2B33-4A82-BE3F-333B6554A921}" type="datetimeFigureOut">
              <a:rPr lang="en-US" smtClean="0"/>
              <a:t>11/18/2012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1056-64DE-44ED-874E-B0E023FAE7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1CB8-2B33-4A82-BE3F-333B6554A921}" type="datetimeFigureOut">
              <a:rPr lang="en-US" smtClean="0"/>
              <a:t>11/18/2012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1056-64DE-44ED-874E-B0E023FAE7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1CB8-2B33-4A82-BE3F-333B6554A921}" type="datetimeFigureOut">
              <a:rPr lang="en-US" smtClean="0"/>
              <a:t>11/18/2012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1056-64DE-44ED-874E-B0E023FAE7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F1CB8-2B33-4A82-BE3F-333B6554A921}" type="datetimeFigureOut">
              <a:rPr lang="en-US" smtClean="0"/>
              <a:t>11/18/2012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E1056-64DE-44ED-874E-B0E023FAE731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4F1CB8-2B33-4A82-BE3F-333B6554A921}" type="datetimeFigureOut">
              <a:rPr lang="en-US" smtClean="0"/>
              <a:t>11/18/2012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79E1056-64DE-44ED-874E-B0E023FAE73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oll-of-thunder.wikispaces.com/" TargetMode="External"/><Relationship Id="rId2" Type="http://schemas.openxmlformats.org/officeDocument/2006/relationships/hyperlink" Target="http://hcms-hatchet.wikispaces.com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roll-of-thunder-d.wikispaces.com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400" b="1" dirty="0" smtClean="0"/>
              <a:t>Creating and Using Scavenger Hunts for Information Literacy</a:t>
            </a:r>
            <a:endParaRPr lang="en-US" sz="4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429000"/>
            <a:ext cx="7117180" cy="861420"/>
          </a:xfrm>
        </p:spPr>
        <p:txBody>
          <a:bodyPr>
            <a:noAutofit/>
          </a:bodyPr>
          <a:lstStyle/>
          <a:p>
            <a:r>
              <a:rPr lang="en-US" sz="2400" dirty="0" smtClean="0"/>
              <a:t>By Nina Jackson</a:t>
            </a:r>
          </a:p>
          <a:p>
            <a:r>
              <a:rPr lang="en-US" sz="2400" dirty="0" smtClean="0"/>
              <a:t>Franklin Classical Middle School </a:t>
            </a:r>
          </a:p>
          <a:p>
            <a:r>
              <a:rPr lang="en-US" sz="2400" dirty="0"/>
              <a:t>a</a:t>
            </a:r>
            <a:r>
              <a:rPr lang="en-US" sz="2400" dirty="0" smtClean="0"/>
              <a:t>nd </a:t>
            </a:r>
            <a:r>
              <a:rPr lang="en-US" sz="2400" dirty="0" err="1" smtClean="0"/>
              <a:t>Tincher</a:t>
            </a:r>
            <a:r>
              <a:rPr lang="en-US" sz="2400" dirty="0" smtClean="0"/>
              <a:t> </a:t>
            </a:r>
            <a:r>
              <a:rPr lang="en-US" sz="2400" dirty="0" err="1" smtClean="0"/>
              <a:t>Prepratory</a:t>
            </a:r>
            <a:r>
              <a:rPr lang="en-US" sz="2400" dirty="0" smtClean="0"/>
              <a:t> </a:t>
            </a:r>
            <a:r>
              <a:rPr lang="en-US" sz="2400" dirty="0" smtClean="0"/>
              <a:t>K-8</a:t>
            </a:r>
          </a:p>
          <a:p>
            <a:r>
              <a:rPr lang="en-US" sz="2400" dirty="0" smtClean="0"/>
              <a:t>National Board Certified</a:t>
            </a:r>
            <a:endParaRPr lang="en-US" sz="2400" dirty="0" smtClean="0"/>
          </a:p>
          <a:p>
            <a:r>
              <a:rPr lang="en-US" sz="2400" dirty="0" smtClean="0"/>
              <a:t>njackson@lbschools.net</a:t>
            </a:r>
          </a:p>
        </p:txBody>
      </p:sp>
    </p:spTree>
    <p:extLst>
      <p:ext uri="{BB962C8B-B14F-4D97-AF65-F5344CB8AC3E}">
        <p14:creationId xmlns:p14="http://schemas.microsoft.com/office/powerpoint/2010/main" val="272064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Wikis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Kathy Alexander, another Teacher Librarian in Long Beach USD, is in a high technology school. She took two of my Scavenger Hunts and recreated them in a Wiki format.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85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Conversion to Wiki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Hatchet</a:t>
            </a:r>
            <a:endParaRPr lang="en-US" sz="2400" dirty="0"/>
          </a:p>
          <a:p>
            <a:r>
              <a:rPr lang="en-US" sz="2400" u="sng" dirty="0">
                <a:hlinkClick r:id="rId2"/>
              </a:rPr>
              <a:t>http://hcms-hatchet.wikispaces.com</a:t>
            </a:r>
            <a:r>
              <a:rPr lang="en-US" sz="2400" u="sng" dirty="0" smtClean="0">
                <a:hlinkClick r:id="rId2"/>
              </a:rPr>
              <a:t>/</a:t>
            </a:r>
            <a:endParaRPr lang="en-US" sz="2400" dirty="0"/>
          </a:p>
          <a:p>
            <a:r>
              <a:rPr lang="en-US" sz="2400" b="1" dirty="0"/>
              <a:t>Roll of Thunder</a:t>
            </a:r>
            <a:endParaRPr lang="en-US" sz="2400" dirty="0"/>
          </a:p>
          <a:p>
            <a:r>
              <a:rPr lang="en-US" sz="2400" u="sng" dirty="0">
                <a:hlinkClick r:id="rId3"/>
              </a:rPr>
              <a:t>http://roll-of-thunder.wikispaces.com</a:t>
            </a:r>
            <a:r>
              <a:rPr lang="en-US" sz="2400" u="sng" dirty="0" smtClean="0">
                <a:hlinkClick r:id="rId3"/>
              </a:rPr>
              <a:t>/</a:t>
            </a:r>
            <a:endParaRPr lang="en-US" sz="2400" dirty="0" smtClean="0"/>
          </a:p>
          <a:p>
            <a:r>
              <a:rPr lang="en-US" sz="2400" dirty="0" smtClean="0"/>
              <a:t>She looked broadly at the Scavenger Hunt to decide what kind of information the students were being asked to find.</a:t>
            </a:r>
          </a:p>
          <a:p>
            <a:r>
              <a:rPr lang="en-US" sz="2400" dirty="0" smtClean="0"/>
              <a:t>She then  found the same kind of information in online sources she could link the students to.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1139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Conversion to Wiki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2400" dirty="0" smtClean="0"/>
              <a:t>She also tried to include images on every page to make it visually interesting and captivating. </a:t>
            </a:r>
          </a:p>
          <a:p>
            <a:r>
              <a:rPr lang="en-US" sz="2400" dirty="0" smtClean="0"/>
              <a:t>She then put together the accompanying worksheet, which she posted on the wiki to make it readily available. 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3853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Differentiation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600201"/>
            <a:ext cx="7125112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To accommodate a teacher with both accelerated and RSP classes, she created two versions of the Scavenger Hunt for </a:t>
            </a:r>
            <a:r>
              <a:rPr lang="en-US" sz="2400" i="1" dirty="0" smtClean="0"/>
              <a:t>Roll of Thunder, Hear My Cry. </a:t>
            </a:r>
            <a:r>
              <a:rPr lang="en-US" sz="2400" u="sng" dirty="0">
                <a:hlinkClick r:id="rId2"/>
              </a:rPr>
              <a:t>http://roll-of-thunder-d.wikispaces.com</a:t>
            </a:r>
            <a:r>
              <a:rPr lang="en-US" sz="2400" u="sng" dirty="0" smtClean="0">
                <a:hlinkClick r:id="rId2"/>
              </a:rPr>
              <a:t>/</a:t>
            </a:r>
            <a:endParaRPr lang="en-US" sz="2400" dirty="0" smtClean="0"/>
          </a:p>
          <a:p>
            <a:r>
              <a:rPr lang="en-US" sz="2400" dirty="0" smtClean="0"/>
              <a:t>She turned the articles into PDFs, and then used Adobe to put “hints” on them.</a:t>
            </a:r>
            <a:endParaRPr lang="en-US" sz="2400" dirty="0"/>
          </a:p>
          <a:p>
            <a:r>
              <a:rPr lang="en-US" sz="2400" dirty="0"/>
              <a:t>One problem </a:t>
            </a:r>
            <a:r>
              <a:rPr lang="en-US" sz="2400" dirty="0" smtClean="0"/>
              <a:t>she </a:t>
            </a:r>
            <a:r>
              <a:rPr lang="en-US" sz="2400" dirty="0"/>
              <a:t>ran into was that the students were sometimes unclear about when they were being asked for their own thoughts on a question vs. finding the information in the text.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24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Common Core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74583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Students </a:t>
            </a:r>
            <a:r>
              <a:rPr lang="en-US" sz="2400" dirty="0"/>
              <a:t>are being asked to engage with text (primarily non-fiction) that is often at grade level and answer questions that are dependent on the text. </a:t>
            </a:r>
            <a:endParaRPr lang="en-US" sz="2400" dirty="0" smtClean="0"/>
          </a:p>
          <a:p>
            <a:r>
              <a:rPr lang="en-US" sz="2400" dirty="0" smtClean="0"/>
              <a:t>Students are being </a:t>
            </a:r>
            <a:r>
              <a:rPr lang="en-US" sz="2400" dirty="0"/>
              <a:t>asked to </a:t>
            </a:r>
            <a:r>
              <a:rPr lang="en-US" sz="2400" dirty="0" smtClean="0"/>
              <a:t>view pictures, video, </a:t>
            </a:r>
            <a:r>
              <a:rPr lang="en-US" sz="2400" dirty="0"/>
              <a:t>or </a:t>
            </a:r>
            <a:r>
              <a:rPr lang="en-US" sz="2400" dirty="0" smtClean="0"/>
              <a:t>other media </a:t>
            </a:r>
            <a:r>
              <a:rPr lang="en-US" sz="2400" dirty="0"/>
              <a:t>and weigh in on what it adds to the information being sought.  </a:t>
            </a:r>
            <a:endParaRPr lang="en-US" sz="2400" dirty="0" smtClean="0"/>
          </a:p>
          <a:p>
            <a:r>
              <a:rPr lang="en-US" sz="2400" dirty="0" smtClean="0"/>
              <a:t>Students are using </a:t>
            </a:r>
            <a:r>
              <a:rPr lang="en-US" sz="2400" dirty="0"/>
              <a:t>multiple sources to gather information.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05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Purpose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Building background knowledge to prepare students for new unit of instruction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1034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Beginnings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i="1" dirty="0" smtClean="0"/>
              <a:t>Hatchet</a:t>
            </a:r>
            <a:r>
              <a:rPr lang="en-US" sz="3600" dirty="0" smtClean="0"/>
              <a:t>, created with Literacy Coach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22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Other Units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500" dirty="0"/>
              <a:t>Freak the </a:t>
            </a:r>
            <a:r>
              <a:rPr lang="en-US" sz="3500" dirty="0" smtClean="0"/>
              <a:t>Mighty</a:t>
            </a:r>
            <a:endParaRPr lang="en-US" sz="3500" dirty="0"/>
          </a:p>
          <a:p>
            <a:r>
              <a:rPr lang="en-US" sz="3500" dirty="0" smtClean="0"/>
              <a:t>Buddhism/Hinduism</a:t>
            </a:r>
            <a:endParaRPr lang="en-US" sz="3500" dirty="0"/>
          </a:p>
          <a:p>
            <a:r>
              <a:rPr lang="en-US" sz="3500" dirty="0"/>
              <a:t>Roll of Thunder, Hear my Cry </a:t>
            </a:r>
          </a:p>
          <a:p>
            <a:r>
              <a:rPr lang="en-US" sz="3500" dirty="0" smtClean="0"/>
              <a:t>The </a:t>
            </a:r>
            <a:r>
              <a:rPr lang="en-US" sz="3500" dirty="0"/>
              <a:t>Giver </a:t>
            </a:r>
            <a:endParaRPr lang="en-US" sz="3500" dirty="0" smtClean="0"/>
          </a:p>
          <a:p>
            <a:r>
              <a:rPr lang="en-US" sz="3500" dirty="0" smtClean="0"/>
              <a:t>Anne </a:t>
            </a:r>
            <a:r>
              <a:rPr lang="en-US" sz="3500" dirty="0"/>
              <a:t>Frank </a:t>
            </a:r>
          </a:p>
          <a:p>
            <a:r>
              <a:rPr lang="en-US" sz="3500" dirty="0"/>
              <a:t>Vietnam </a:t>
            </a:r>
          </a:p>
          <a:p>
            <a:r>
              <a:rPr lang="en-US" sz="3500" dirty="0"/>
              <a:t>Stepping on the </a:t>
            </a:r>
            <a:r>
              <a:rPr lang="en-US" sz="3500" dirty="0" smtClean="0"/>
              <a:t>Cracks</a:t>
            </a:r>
            <a:endParaRPr lang="en-US" sz="35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23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7125113" cy="924475"/>
          </a:xfrm>
        </p:spPr>
        <p:txBody>
          <a:bodyPr/>
          <a:lstStyle/>
          <a:p>
            <a:r>
              <a:rPr lang="en-US" sz="4800" dirty="0" smtClean="0"/>
              <a:t>Process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745839"/>
          </a:xfrm>
        </p:spPr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Teacher </a:t>
            </a:r>
            <a:r>
              <a:rPr lang="en-US" sz="3200" dirty="0"/>
              <a:t>tells me they want to create </a:t>
            </a:r>
            <a:r>
              <a:rPr lang="en-US" sz="3200" dirty="0" smtClean="0"/>
              <a:t>a Scavenger Hunt to prepare their students for a particular unit.</a:t>
            </a:r>
            <a:endParaRPr lang="en-US" sz="3200" dirty="0"/>
          </a:p>
          <a:p>
            <a:r>
              <a:rPr lang="en-US" sz="3200" dirty="0"/>
              <a:t>We discuss which topics or areas they want </a:t>
            </a:r>
            <a:r>
              <a:rPr lang="en-US" sz="3200" dirty="0" smtClean="0"/>
              <a:t>covered at each station.</a:t>
            </a:r>
            <a:endParaRPr lang="en-US" sz="3200" dirty="0"/>
          </a:p>
          <a:p>
            <a:r>
              <a:rPr lang="en-US" sz="3200" dirty="0"/>
              <a:t>I find the resources and create the </a:t>
            </a:r>
            <a:r>
              <a:rPr lang="en-US" sz="3200" dirty="0" smtClean="0"/>
              <a:t>questions.</a:t>
            </a:r>
            <a:endParaRPr lang="en-US" sz="3200" dirty="0"/>
          </a:p>
          <a:p>
            <a:r>
              <a:rPr lang="en-US" sz="3200" dirty="0" smtClean="0"/>
              <a:t>The Classroom Teacher </a:t>
            </a:r>
            <a:r>
              <a:rPr lang="en-US" sz="3200" dirty="0"/>
              <a:t>reviews </a:t>
            </a:r>
            <a:r>
              <a:rPr lang="en-US" sz="3200" dirty="0" smtClean="0"/>
              <a:t>the questions and helps me revise it to suit their particular needs.</a:t>
            </a:r>
            <a:endParaRPr lang="en-US" sz="3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678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Video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27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125113" cy="924475"/>
          </a:xfrm>
        </p:spPr>
        <p:txBody>
          <a:bodyPr/>
          <a:lstStyle/>
          <a:p>
            <a:r>
              <a:rPr lang="en-US" sz="4400" dirty="0" smtClean="0"/>
              <a:t>Hints and Tips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981200"/>
            <a:ext cx="7239000" cy="4191000"/>
          </a:xfrm>
        </p:spPr>
        <p:txBody>
          <a:bodyPr>
            <a:noAutofit/>
          </a:bodyPr>
          <a:lstStyle/>
          <a:p>
            <a:r>
              <a:rPr lang="en-US" sz="2800" dirty="0" smtClean="0"/>
              <a:t>Have the materials at the station.</a:t>
            </a:r>
          </a:p>
          <a:p>
            <a:r>
              <a:rPr lang="en-US" sz="2800" dirty="0" smtClean="0"/>
              <a:t>Either mark the page with a post-it or copy the page.</a:t>
            </a:r>
          </a:p>
          <a:p>
            <a:r>
              <a:rPr lang="en-US" sz="2800" dirty="0" smtClean="0"/>
              <a:t>Give them clues. The focus is on enabling them to find the information, not on the process of getting information.</a:t>
            </a:r>
          </a:p>
          <a:p>
            <a:r>
              <a:rPr lang="en-US" sz="2800" dirty="0"/>
              <a:t>Have the students leave their backpacks and notebooks in one spot.</a:t>
            </a:r>
          </a:p>
          <a:p>
            <a:endParaRPr lang="en-US" sz="2800" dirty="0" smtClean="0"/>
          </a:p>
          <a:p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56340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125113" cy="924475"/>
          </a:xfrm>
        </p:spPr>
        <p:txBody>
          <a:bodyPr/>
          <a:lstStyle/>
          <a:p>
            <a:r>
              <a:rPr lang="en-US" sz="4400" dirty="0" smtClean="0"/>
              <a:t>Hints and Tips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143000"/>
            <a:ext cx="7239000" cy="5334000"/>
          </a:xfrm>
        </p:spPr>
        <p:txBody>
          <a:bodyPr>
            <a:noAutofit/>
          </a:bodyPr>
          <a:lstStyle/>
          <a:p>
            <a:r>
              <a:rPr lang="en-US" sz="2800" dirty="0"/>
              <a:t>When possible, make the station longer than most students will have time for; it is all right if they don’t finish.</a:t>
            </a:r>
          </a:p>
          <a:p>
            <a:r>
              <a:rPr lang="en-US" sz="2800" dirty="0" smtClean="0"/>
              <a:t>There can be 4, 6, or 8 stations, depending on the needs of the classroom teacher and the materials.</a:t>
            </a:r>
          </a:p>
          <a:p>
            <a:r>
              <a:rPr lang="en-US" sz="2800" dirty="0" smtClean="0"/>
              <a:t>(Re)Create it to meet the needs of your library.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7122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Examples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34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564</TotalTime>
  <Words>494</Words>
  <Application>Microsoft Office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Spring</vt:lpstr>
      <vt:lpstr> Creating and Using Scavenger Hunts for Information Literacy</vt:lpstr>
      <vt:lpstr>Purpose</vt:lpstr>
      <vt:lpstr>Beginnings</vt:lpstr>
      <vt:lpstr>Other Units</vt:lpstr>
      <vt:lpstr>Process</vt:lpstr>
      <vt:lpstr>Video</vt:lpstr>
      <vt:lpstr>Hints and Tips</vt:lpstr>
      <vt:lpstr>Hints and Tips</vt:lpstr>
      <vt:lpstr>Examples</vt:lpstr>
      <vt:lpstr>Wikis</vt:lpstr>
      <vt:lpstr>Conversion to Wiki</vt:lpstr>
      <vt:lpstr>Conversion to Wiki</vt:lpstr>
      <vt:lpstr>Differentiation</vt:lpstr>
      <vt:lpstr>Common Core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</dc:creator>
  <cp:lastModifiedBy>Nina</cp:lastModifiedBy>
  <cp:revision>15</cp:revision>
  <dcterms:created xsi:type="dcterms:W3CDTF">2012-11-17T20:13:20Z</dcterms:created>
  <dcterms:modified xsi:type="dcterms:W3CDTF">2012-11-18T16:25:52Z</dcterms:modified>
</cp:coreProperties>
</file>