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84" r:id="rId1"/>
  </p:sldMasterIdLst>
  <p:handoutMasterIdLst>
    <p:handoutMasterId r:id="rId27"/>
  </p:handoutMasterIdLst>
  <p:sldIdLst>
    <p:sldId id="256" r:id="rId2"/>
    <p:sldId id="257" r:id="rId3"/>
    <p:sldId id="258" r:id="rId4"/>
    <p:sldId id="266" r:id="rId5"/>
    <p:sldId id="259" r:id="rId6"/>
    <p:sldId id="276" r:id="rId7"/>
    <p:sldId id="277" r:id="rId8"/>
    <p:sldId id="278" r:id="rId9"/>
    <p:sldId id="279" r:id="rId10"/>
    <p:sldId id="260" r:id="rId11"/>
    <p:sldId id="261" r:id="rId12"/>
    <p:sldId id="262" r:id="rId13"/>
    <p:sldId id="263" r:id="rId14"/>
    <p:sldId id="264" r:id="rId15"/>
    <p:sldId id="274" r:id="rId16"/>
    <p:sldId id="275" r:id="rId17"/>
    <p:sldId id="268" r:id="rId18"/>
    <p:sldId id="272" r:id="rId19"/>
    <p:sldId id="267" r:id="rId20"/>
    <p:sldId id="270" r:id="rId21"/>
    <p:sldId id="269" r:id="rId22"/>
    <p:sldId id="271" r:id="rId23"/>
    <p:sldId id="273" r:id="rId24"/>
    <p:sldId id="265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4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5E75B-16FC-4FB2-9050-A4DFE2458366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581FDA-0C60-48B5-AEA6-99A164449C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85447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CD1B534-8CA7-4EE8-93C3-BF9D23D5ED4E}" type="datetimeFigureOut">
              <a:rPr lang="en-US" smtClean="0"/>
              <a:pPr/>
              <a:t>11/18/12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0EE6D67-77B6-48B8-8A07-9FF6F08152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alinden@njuhsd.com" TargetMode="External"/><Relationship Id="rId4" Type="http://schemas.openxmlformats.org/officeDocument/2006/relationships/image" Target="../media/image28.wmf"/><Relationship Id="rId1" Type="http://schemas.openxmlformats.org/officeDocument/2006/relationships/slideLayout" Target="../slideLayouts/slideLayout4.xml"/><Relationship Id="rId2" Type="http://schemas.openxmlformats.org/officeDocument/2006/relationships/hyperlink" Target="mailto:ejens@njuhsd.co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600200"/>
            <a:ext cx="5723468" cy="20228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Incorporating Art in the Library and the Library in Art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4114800"/>
            <a:ext cx="5712179" cy="1447800"/>
          </a:xfrm>
        </p:spPr>
        <p:txBody>
          <a:bodyPr/>
          <a:lstStyle/>
          <a:p>
            <a:r>
              <a:rPr lang="en-US" dirty="0" smtClean="0"/>
              <a:t>Elizabeth Jens, Art Teacher</a:t>
            </a:r>
          </a:p>
          <a:p>
            <a:r>
              <a:rPr lang="en-US" dirty="0" smtClean="0"/>
              <a:t>Amy Linden, Teacher Librarian</a:t>
            </a:r>
          </a:p>
          <a:p>
            <a:r>
              <a:rPr lang="en-US" dirty="0" smtClean="0"/>
              <a:t>Bear River H.S. – Grass Valley, CA</a:t>
            </a:r>
            <a:endParaRPr lang="en-US" dirty="0"/>
          </a:p>
        </p:txBody>
      </p:sp>
      <p:pic>
        <p:nvPicPr>
          <p:cNvPr id="1026" name="Picture 2" descr="C:\Documents and Settings\libstaff\Local Settings\Temporary Internet Files\Content.IE5\899ZIC0S\MC90043265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860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libstaff\Local Settings\Temporary Internet Files\Content.IE5\ECG8X12M\MC900432656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1759146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Art-themed displays in library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49754210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133600" y="304800"/>
            <a:ext cx="4743450" cy="6324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62271271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Art-themed displays in library</a:t>
            </a:r>
          </a:p>
          <a:p>
            <a:r>
              <a:rPr lang="en-US" sz="3200" dirty="0" smtClean="0"/>
              <a:t>Feature books on fine art to promote circulation</a:t>
            </a:r>
          </a:p>
          <a:p>
            <a:r>
              <a:rPr lang="en-US" sz="3200" dirty="0" smtClean="0"/>
              <a:t>Ask art students to give the library an artistic facelift </a:t>
            </a:r>
          </a:p>
          <a:p>
            <a:r>
              <a:rPr lang="en-US" sz="3200" dirty="0" smtClean="0"/>
              <a:t>Make space to display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72000"/>
            <a:ext cx="2254438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44830711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066800"/>
            <a:ext cx="4705350" cy="470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75885470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Art students create the displays for books, events</a:t>
            </a:r>
          </a:p>
          <a:p>
            <a:r>
              <a:rPr lang="en-US" sz="3200" dirty="0" smtClean="0"/>
              <a:t>Library give old magazines or books to art classes as inspiration or raw materials.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0683384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4382" r="17139"/>
          <a:stretch/>
        </p:blipFill>
        <p:spPr>
          <a:xfrm rot="529399">
            <a:off x="3844427" y="1536886"/>
            <a:ext cx="4596943" cy="37842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 rot="20830524">
            <a:off x="838200" y="685800"/>
            <a:ext cx="3092823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4963221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5633" r="3944"/>
          <a:stretch/>
        </p:blipFill>
        <p:spPr>
          <a:xfrm>
            <a:off x="381000" y="851647"/>
            <a:ext cx="8268237" cy="515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56368988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Theme: Metamorphoses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Based on the reading of Ovid’s</a:t>
            </a:r>
            <a:r>
              <a:rPr lang="en-US" sz="3600" i="1" dirty="0" smtClean="0"/>
              <a:t> Metamorphoses </a:t>
            </a:r>
          </a:p>
          <a:p>
            <a:r>
              <a:rPr lang="en-US" sz="3600" dirty="0"/>
              <a:t>Latin narrative poem in fifteen books by the Roman poet Ovid</a:t>
            </a:r>
            <a:endParaRPr lang="en-US" sz="3600" i="1" dirty="0" smtClean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87816601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990600"/>
            <a:ext cx="5486400" cy="5181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latin typeface="Footlight MT Light" pitchFamily="18" charset="0"/>
              </a:rPr>
              <a:t>Of </a:t>
            </a:r>
            <a:r>
              <a:rPr lang="en-US" sz="3200" dirty="0">
                <a:latin typeface="Footlight MT Light" pitchFamily="18" charset="0"/>
              </a:rPr>
              <a:t>bodies </a:t>
            </a:r>
            <a:r>
              <a:rPr lang="en-US" sz="3200" dirty="0" err="1">
                <a:latin typeface="Footlight MT Light" pitchFamily="18" charset="0"/>
              </a:rPr>
              <a:t>chang'd</a:t>
            </a:r>
            <a:r>
              <a:rPr lang="en-US" sz="3200" dirty="0">
                <a:latin typeface="Footlight MT Light" pitchFamily="18" charset="0"/>
              </a:rPr>
              <a:t> to various forms, I sing: </a:t>
            </a:r>
            <a:br>
              <a:rPr lang="en-US" sz="3200" dirty="0">
                <a:latin typeface="Footlight MT Light" pitchFamily="18" charset="0"/>
              </a:rPr>
            </a:br>
            <a:r>
              <a:rPr lang="en-US" sz="3200" dirty="0">
                <a:latin typeface="Footlight MT Light" pitchFamily="18" charset="0"/>
              </a:rPr>
              <a:t>Ye Gods, from whom these miracles did spring, </a:t>
            </a:r>
            <a:br>
              <a:rPr lang="en-US" sz="3200" dirty="0">
                <a:latin typeface="Footlight MT Light" pitchFamily="18" charset="0"/>
              </a:rPr>
            </a:br>
            <a:r>
              <a:rPr lang="en-US" sz="3200" dirty="0">
                <a:latin typeface="Footlight MT Light" pitchFamily="18" charset="0"/>
              </a:rPr>
              <a:t>Inspire my numbers with </a:t>
            </a:r>
            <a:r>
              <a:rPr lang="en-US" sz="3200" dirty="0" err="1">
                <a:latin typeface="Footlight MT Light" pitchFamily="18" charset="0"/>
              </a:rPr>
              <a:t>coelestial</a:t>
            </a:r>
            <a:r>
              <a:rPr lang="en-US" sz="3200" dirty="0">
                <a:latin typeface="Footlight MT Light" pitchFamily="18" charset="0"/>
              </a:rPr>
              <a:t> heat; </a:t>
            </a:r>
            <a:br>
              <a:rPr lang="en-US" sz="3200" dirty="0">
                <a:latin typeface="Footlight MT Light" pitchFamily="18" charset="0"/>
              </a:rPr>
            </a:br>
            <a:r>
              <a:rPr lang="en-US" sz="3200" dirty="0">
                <a:latin typeface="Footlight MT Light" pitchFamily="18" charset="0"/>
              </a:rPr>
              <a:t>'Till I my long laborious work </a:t>
            </a:r>
            <a:r>
              <a:rPr lang="en-US" sz="3200" dirty="0" err="1">
                <a:latin typeface="Footlight MT Light" pitchFamily="18" charset="0"/>
              </a:rPr>
              <a:t>compleat</a:t>
            </a:r>
            <a:r>
              <a:rPr lang="en-US" sz="3200" dirty="0">
                <a:latin typeface="Footlight MT Light" pitchFamily="18" charset="0"/>
              </a:rPr>
              <a:t>: </a:t>
            </a:r>
            <a:endParaRPr lang="en-US" sz="3200" dirty="0" smtClean="0">
              <a:latin typeface="Footlight MT Light" pitchFamily="18" charset="0"/>
            </a:endParaRPr>
          </a:p>
          <a:p>
            <a:pPr marL="0" indent="0">
              <a:buNone/>
            </a:pPr>
            <a:r>
              <a:rPr lang="en-US" sz="3200" dirty="0" smtClean="0">
                <a:latin typeface="Footlight MT Light" pitchFamily="18" charset="0"/>
              </a:rPr>
              <a:t>-Book the First, </a:t>
            </a:r>
            <a:r>
              <a:rPr lang="en-US" sz="3200" i="1" dirty="0" smtClean="0">
                <a:latin typeface="Footlight MT Light" pitchFamily="18" charset="0"/>
              </a:rPr>
              <a:t>Metamorphoses</a:t>
            </a:r>
          </a:p>
          <a:p>
            <a:pPr marL="0" indent="0">
              <a:buNone/>
            </a:pPr>
            <a:r>
              <a:rPr lang="en-US" sz="3200" dirty="0" smtClean="0">
                <a:latin typeface="Footlight MT Light" pitchFamily="18" charset="0"/>
              </a:rPr>
              <a:t>Ovid</a:t>
            </a:r>
            <a:endParaRPr lang="en-US" sz="3200" dirty="0"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4402591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Pinch Pots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2121407"/>
            <a:ext cx="3124200" cy="36027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 pot that takes the shape of something OTHER than a pot</a:t>
            </a:r>
            <a:endParaRPr lang="en-US" sz="36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676650" y="1981200"/>
            <a:ext cx="5080000" cy="3810000"/>
          </a:xfr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27946780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620818"/>
          </a:xfrm>
        </p:spPr>
        <p:txBody>
          <a:bodyPr/>
          <a:lstStyle/>
          <a:p>
            <a:r>
              <a:rPr lang="en-US" dirty="0" smtClean="0"/>
              <a:t>Traditional Art - Library Collaborations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438401"/>
            <a:ext cx="6196405" cy="3284668"/>
          </a:xfrm>
        </p:spPr>
        <p:txBody>
          <a:bodyPr>
            <a:noAutofit/>
          </a:bodyPr>
          <a:lstStyle/>
          <a:p>
            <a:r>
              <a:rPr lang="en-US" sz="3600" dirty="0" smtClean="0"/>
              <a:t>Research projects</a:t>
            </a:r>
          </a:p>
          <a:p>
            <a:r>
              <a:rPr lang="en-US" sz="3600" dirty="0" smtClean="0"/>
              <a:t>Displays of student projects</a:t>
            </a:r>
          </a:p>
          <a:p>
            <a:r>
              <a:rPr lang="en-US" sz="3600" dirty="0" smtClean="0"/>
              <a:t>Bookmark contests</a:t>
            </a:r>
          </a:p>
          <a:p>
            <a:endParaRPr lang="en-US" sz="3600" dirty="0"/>
          </a:p>
          <a:p>
            <a:r>
              <a:rPr lang="en-US" sz="3600" dirty="0" smtClean="0"/>
              <a:t>Spice it up!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8625000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 rot="16624324">
            <a:off x="1023159" y="1072043"/>
            <a:ext cx="6405411" cy="480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34319760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Transmorph</a:t>
            </a:r>
            <a:r>
              <a:rPr lang="en-US" dirty="0" smtClean="0"/>
              <a:t> Books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81000" y="2438400"/>
            <a:ext cx="4493683" cy="3370262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800600" y="2119313"/>
            <a:ext cx="3657600" cy="360521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To illustrate the metamorphoses of one object into another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70136441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81000" y="222586"/>
            <a:ext cx="8382000" cy="645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48399568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361" t="13709" b="13052"/>
          <a:stretch/>
        </p:blipFill>
        <p:spPr>
          <a:xfrm>
            <a:off x="863259" y="845713"/>
            <a:ext cx="3828569" cy="5200918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4663440" y="1143000"/>
            <a:ext cx="3566160" cy="490363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Scientific process</a:t>
            </a:r>
          </a:p>
          <a:p>
            <a:r>
              <a:rPr lang="en-US" sz="3200" dirty="0" smtClean="0"/>
              <a:t>Character development</a:t>
            </a:r>
          </a:p>
          <a:p>
            <a:r>
              <a:rPr lang="en-US" sz="3200" dirty="0" smtClean="0"/>
              <a:t>Graphic novella</a:t>
            </a:r>
          </a:p>
          <a:p>
            <a:r>
              <a:rPr lang="en-US" sz="3200" dirty="0" smtClean="0"/>
              <a:t>How-to books</a:t>
            </a:r>
          </a:p>
          <a:p>
            <a:r>
              <a:rPr lang="en-US" sz="3200" dirty="0" smtClean="0"/>
              <a:t>Cause and effect</a:t>
            </a:r>
          </a:p>
          <a:p>
            <a:r>
              <a:rPr lang="en-US" sz="3200" dirty="0" smtClean="0"/>
              <a:t>Or…metamorphic art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8668783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990600" y="1524000"/>
            <a:ext cx="3507788" cy="26308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800598" y="2057400"/>
            <a:ext cx="3519951" cy="26399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905000" y="3762034"/>
            <a:ext cx="3191814" cy="23938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72" y="723133"/>
            <a:ext cx="6965245" cy="7246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Altered Books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4317479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838200" y="2121407"/>
            <a:ext cx="3660648" cy="145999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Elizabeth Jens</a:t>
            </a:r>
          </a:p>
          <a:p>
            <a:pPr marL="0" indent="0">
              <a:buNone/>
            </a:pPr>
            <a:r>
              <a:rPr lang="en-US" sz="3200" dirty="0" smtClean="0">
                <a:hlinkClick r:id="rId2"/>
              </a:rPr>
              <a:t>ejens@njuhsd.com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4419600" y="2119313"/>
            <a:ext cx="3810000" cy="146208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Amy Linden</a:t>
            </a:r>
          </a:p>
          <a:p>
            <a:pPr marL="0" indent="0">
              <a:buNone/>
            </a:pPr>
            <a:r>
              <a:rPr lang="en-US" sz="3200" dirty="0" smtClean="0">
                <a:hlinkClick r:id="rId3"/>
              </a:rPr>
              <a:t>alinden@njuhsd.com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pic>
        <p:nvPicPr>
          <p:cNvPr id="3075" name="Picture 3" descr="C:\Documents and Settings\alinden\Local Settings\Temporary Internet Files\Content.IE5\B2L55RAC\MC90005817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276600"/>
            <a:ext cx="2602117" cy="278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2184217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       Combining Words and 	     		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057400"/>
            <a:ext cx="6196405" cy="360381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 few ideas</a:t>
            </a:r>
          </a:p>
          <a:p>
            <a:pPr lvl="1"/>
            <a:r>
              <a:rPr lang="en-US" sz="3800" dirty="0" smtClean="0"/>
              <a:t>Long-term</a:t>
            </a:r>
          </a:p>
          <a:p>
            <a:pPr lvl="1"/>
            <a:r>
              <a:rPr lang="en-US" sz="3800" dirty="0" smtClean="0"/>
              <a:t>Instant</a:t>
            </a:r>
            <a:endParaRPr lang="en-US" sz="3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 rot="5832944">
            <a:off x="4268519" y="2244981"/>
            <a:ext cx="4261669" cy="319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840806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838200" y="2286000"/>
            <a:ext cx="4955588" cy="3716691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 rot="16200000">
            <a:off x="4112815" y="1373585"/>
            <a:ext cx="4892677" cy="366950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434308">
            <a:off x="-42595" y="671800"/>
            <a:ext cx="5564043" cy="877067"/>
          </a:xfrm>
        </p:spPr>
        <p:txBody>
          <a:bodyPr/>
          <a:lstStyle/>
          <a:p>
            <a:r>
              <a:rPr lang="en-US" dirty="0" smtClean="0"/>
              <a:t>Illustrated Haiku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8270779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/>
              <a:t>Biographies of artists</a:t>
            </a:r>
          </a:p>
          <a:p>
            <a:r>
              <a:rPr lang="en-US" sz="3200" dirty="0" smtClean="0"/>
              <a:t>Eras, major art movements</a:t>
            </a:r>
          </a:p>
          <a:p>
            <a:r>
              <a:rPr lang="en-US" sz="3200" dirty="0" smtClean="0"/>
              <a:t>Impact of events in history upon art at the time</a:t>
            </a:r>
          </a:p>
          <a:p>
            <a:r>
              <a:rPr lang="en-US" sz="3200" dirty="0" smtClean="0"/>
              <a:t>Artworks created in response to literature, poetry, an author’s work</a:t>
            </a:r>
            <a:endParaRPr lang="en-US" sz="3200" dirty="0"/>
          </a:p>
        </p:txBody>
      </p:sp>
      <p:pic>
        <p:nvPicPr>
          <p:cNvPr id="2050" name="Picture 2" descr="C:\Documents and Settings\libstaff\Local Settings\Temporary Internet Files\Content.IE5\VKA0OV0B\MM900283957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066800"/>
            <a:ext cx="1738313" cy="164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53276481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58818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Dia</a:t>
            </a:r>
            <a:r>
              <a:rPr lang="en-US" dirty="0" smtClean="0"/>
              <a:t> de los </a:t>
            </a:r>
            <a:r>
              <a:rPr lang="en-US" dirty="0" err="1" smtClean="0"/>
              <a:t>Muertos</a:t>
            </a:r>
            <a:r>
              <a:rPr lang="en-US" dirty="0" smtClean="0"/>
              <a:t> Research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0" y="1676400"/>
            <a:ext cx="6858000" cy="4343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Work in table groups</a:t>
            </a:r>
          </a:p>
          <a:p>
            <a:r>
              <a:rPr lang="en-US" sz="3200" dirty="0" smtClean="0"/>
              <a:t>Make a </a:t>
            </a:r>
            <a:r>
              <a:rPr lang="en-US" sz="3200" dirty="0" err="1" smtClean="0"/>
              <a:t>pińata</a:t>
            </a:r>
            <a:endParaRPr lang="en-US" sz="3200" dirty="0" smtClean="0"/>
          </a:p>
          <a:p>
            <a:r>
              <a:rPr lang="en-US" sz="3200" dirty="0" smtClean="0"/>
              <a:t>2-page written research incorporating 5 sources</a:t>
            </a:r>
          </a:p>
          <a:p>
            <a:r>
              <a:rPr lang="en-US" sz="3200" dirty="0" smtClean="0"/>
              <a:t>5-minute presentation to class using 3 examples of visual evidence</a:t>
            </a:r>
          </a:p>
          <a:p>
            <a:r>
              <a:rPr lang="en-US" sz="3200" dirty="0" smtClean="0"/>
              <a:t>Self evaluation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49591956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851647"/>
            <a:ext cx="9144000" cy="515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07859903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851647"/>
            <a:ext cx="9144000" cy="515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33350716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1127" r="9578"/>
          <a:stretch/>
        </p:blipFill>
        <p:spPr>
          <a:xfrm>
            <a:off x="1017431" y="851647"/>
            <a:ext cx="7250806" cy="515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426760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171</TotalTime>
  <Words>317</Words>
  <Application>Microsoft Macintosh PowerPoint</Application>
  <PresentationFormat>On-screen Show (4:3)</PresentationFormat>
  <Paragraphs>58</Paragraphs>
  <Slides>25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Pushpin</vt:lpstr>
      <vt:lpstr>Incorporating Art in the Library and the Library in Art</vt:lpstr>
      <vt:lpstr>Traditional Art - Library Collaborations</vt:lpstr>
      <vt:lpstr>       Combining Words and         Pictures</vt:lpstr>
      <vt:lpstr>Illustrated Haiku</vt:lpstr>
      <vt:lpstr>Long Term</vt:lpstr>
      <vt:lpstr>Dia de los Muertos Research</vt:lpstr>
      <vt:lpstr>Slide 7</vt:lpstr>
      <vt:lpstr>Slide 8</vt:lpstr>
      <vt:lpstr>Slide 9</vt:lpstr>
      <vt:lpstr>Short Term</vt:lpstr>
      <vt:lpstr>Slide 11</vt:lpstr>
      <vt:lpstr>Short Term</vt:lpstr>
      <vt:lpstr>Slide 13</vt:lpstr>
      <vt:lpstr>Short Term</vt:lpstr>
      <vt:lpstr>Slide 15</vt:lpstr>
      <vt:lpstr>Slide 16</vt:lpstr>
      <vt:lpstr>Theme: Metamorphoses</vt:lpstr>
      <vt:lpstr>Slide 18</vt:lpstr>
      <vt:lpstr>Pinch Pots</vt:lpstr>
      <vt:lpstr>Slide 20</vt:lpstr>
      <vt:lpstr>Transmorph Books</vt:lpstr>
      <vt:lpstr>Slide 22</vt:lpstr>
      <vt:lpstr>Slide 23</vt:lpstr>
      <vt:lpstr>Altered Books</vt:lpstr>
      <vt:lpstr>Contact us</vt:lpstr>
    </vt:vector>
  </TitlesOfParts>
  <Company>NJUHSD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Incorporating Art in the Library and the Library in Art</dc:title>
  <dc:creator>Library Staff</dc:creator>
  <cp:lastModifiedBy>Marie Slim</cp:lastModifiedBy>
  <cp:revision>16</cp:revision>
  <cp:lastPrinted>2012-11-14T22:02:34Z</cp:lastPrinted>
  <dcterms:created xsi:type="dcterms:W3CDTF">2012-11-19T06:52:25Z</dcterms:created>
  <dcterms:modified xsi:type="dcterms:W3CDTF">2012-11-19T06:52:50Z</dcterms:modified>
</cp:coreProperties>
</file>