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charts/chart1.xml" ContentType="application/vnd.openxmlformats-officedocument.drawingml.char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charts/chart2.xml" ContentType="application/vnd.openxmlformats-officedocument.drawingml.chart+xml"/>
  <Override PartName="/ppt/presentation.xml" ContentType="application/vnd.openxmlformats-officedocument.presentationml.presentation.main+xml"/>
  <Default Extension="xlsx" ContentType="application/vnd.openxmlformats-officedocument.spreadsheetml.sheet"/>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charts/chart3.xml" ContentType="application/vnd.openxmlformats-officedocument.drawingml.chart+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84" r:id="rId1"/>
  </p:sldMasterIdLst>
  <p:notesMasterIdLst>
    <p:notesMasterId r:id="rId27"/>
  </p:notesMasterIdLst>
  <p:sldIdLst>
    <p:sldId id="257" r:id="rId2"/>
    <p:sldId id="258" r:id="rId3"/>
    <p:sldId id="259" r:id="rId4"/>
    <p:sldId id="282" r:id="rId5"/>
    <p:sldId id="261" r:id="rId6"/>
    <p:sldId id="274" r:id="rId7"/>
    <p:sldId id="278" r:id="rId8"/>
    <p:sldId id="280" r:id="rId9"/>
    <p:sldId id="264" r:id="rId10"/>
    <p:sldId id="262" r:id="rId11"/>
    <p:sldId id="285" r:id="rId12"/>
    <p:sldId id="267" r:id="rId13"/>
    <p:sldId id="269" r:id="rId14"/>
    <p:sldId id="268" r:id="rId15"/>
    <p:sldId id="271" r:id="rId16"/>
    <p:sldId id="270" r:id="rId17"/>
    <p:sldId id="283" r:id="rId18"/>
    <p:sldId id="286" r:id="rId19"/>
    <p:sldId id="284" r:id="rId20"/>
    <p:sldId id="276" r:id="rId21"/>
    <p:sldId id="277" r:id="rId22"/>
    <p:sldId id="272" r:id="rId23"/>
    <p:sldId id="275" r:id="rId24"/>
    <p:sldId id="279" r:id="rId25"/>
    <p:sldId id="28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51" autoAdjust="0"/>
    <p:restoredTop sz="94638" autoAdjust="0"/>
  </p:normalViewPr>
  <p:slideViewPr>
    <p:cSldViewPr>
      <p:cViewPr varScale="1">
        <p:scale>
          <a:sx n="96" d="100"/>
          <a:sy n="96" d="100"/>
        </p:scale>
        <p:origin x="-704" y="-6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
  <c:chart>
    <c:plotArea>
      <c:layout/>
      <c:barChart>
        <c:barDir val="col"/>
        <c:grouping val="clustered"/>
        <c:ser>
          <c:idx val="0"/>
          <c:order val="0"/>
          <c:tx>
            <c:strRef>
              <c:f>Sheet1!$B$1</c:f>
              <c:strCache>
                <c:ptCount val="1"/>
                <c:pt idx="0">
                  <c:v>7th grade</c:v>
                </c:pt>
              </c:strCache>
            </c:strRef>
          </c:tx>
          <c:cat>
            <c:strRef>
              <c:f>Sheet1!$A$2:$A$6</c:f>
              <c:strCache>
                <c:ptCount val="5"/>
                <c:pt idx="0">
                  <c:v>Far Below</c:v>
                </c:pt>
                <c:pt idx="1">
                  <c:v>Below Basic</c:v>
                </c:pt>
                <c:pt idx="2">
                  <c:v>Basic</c:v>
                </c:pt>
                <c:pt idx="3">
                  <c:v>Proficient</c:v>
                </c:pt>
                <c:pt idx="4">
                  <c:v>Advanced</c:v>
                </c:pt>
              </c:strCache>
            </c:strRef>
          </c:cat>
          <c:val>
            <c:numRef>
              <c:f>Sheet1!$B$2:$B$6</c:f>
              <c:numCache>
                <c:formatCode>General</c:formatCode>
                <c:ptCount val="5"/>
                <c:pt idx="0">
                  <c:v>1.0</c:v>
                </c:pt>
                <c:pt idx="1">
                  <c:v>6.0</c:v>
                </c:pt>
                <c:pt idx="2">
                  <c:v>5.0</c:v>
                </c:pt>
                <c:pt idx="3">
                  <c:v>2.0</c:v>
                </c:pt>
              </c:numCache>
            </c:numRef>
          </c:val>
        </c:ser>
        <c:ser>
          <c:idx val="1"/>
          <c:order val="1"/>
          <c:tx>
            <c:strRef>
              <c:f>Sheet1!$C$1</c:f>
              <c:strCache>
                <c:ptCount val="1"/>
                <c:pt idx="0">
                  <c:v>8th grade</c:v>
                </c:pt>
              </c:strCache>
            </c:strRef>
          </c:tx>
          <c:cat>
            <c:strRef>
              <c:f>Sheet1!$A$2:$A$6</c:f>
              <c:strCache>
                <c:ptCount val="5"/>
                <c:pt idx="0">
                  <c:v>Far Below</c:v>
                </c:pt>
                <c:pt idx="1">
                  <c:v>Below Basic</c:v>
                </c:pt>
                <c:pt idx="2">
                  <c:v>Basic</c:v>
                </c:pt>
                <c:pt idx="3">
                  <c:v>Proficient</c:v>
                </c:pt>
                <c:pt idx="4">
                  <c:v>Advanced</c:v>
                </c:pt>
              </c:strCache>
            </c:strRef>
          </c:cat>
          <c:val>
            <c:numRef>
              <c:f>Sheet1!$C$2:$C$6</c:f>
              <c:numCache>
                <c:formatCode>General</c:formatCode>
                <c:ptCount val="5"/>
                <c:pt idx="0">
                  <c:v>0.0</c:v>
                </c:pt>
                <c:pt idx="1">
                  <c:v>3.0</c:v>
                </c:pt>
                <c:pt idx="2">
                  <c:v>3.0</c:v>
                </c:pt>
                <c:pt idx="3">
                  <c:v>1.0</c:v>
                </c:pt>
                <c:pt idx="4">
                  <c:v>1.0</c:v>
                </c:pt>
              </c:numCache>
            </c:numRef>
          </c:val>
        </c:ser>
        <c:axId val="471102008"/>
        <c:axId val="471130024"/>
      </c:barChart>
      <c:catAx>
        <c:axId val="471102008"/>
        <c:scaling>
          <c:orientation val="minMax"/>
        </c:scaling>
        <c:axPos val="b"/>
        <c:tickLblPos val="nextTo"/>
        <c:crossAx val="471130024"/>
        <c:crosses val="autoZero"/>
        <c:auto val="1"/>
        <c:lblAlgn val="ctr"/>
        <c:lblOffset val="100"/>
      </c:catAx>
      <c:valAx>
        <c:axId val="471130024"/>
        <c:scaling>
          <c:orientation val="minMax"/>
        </c:scaling>
        <c:axPos val="l"/>
        <c:majorGridlines/>
        <c:numFmt formatCode="General" sourceLinked="1"/>
        <c:tickLblPos val="nextTo"/>
        <c:crossAx val="471102008"/>
        <c:crosses val="autoZero"/>
        <c:crossBetween val="between"/>
      </c:valAx>
    </c:plotArea>
    <c:legend>
      <c:legendPos val="r"/>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style val="2"/>
  <c:chart>
    <c:plotArea>
      <c:layout/>
      <c:barChart>
        <c:barDir val="col"/>
        <c:grouping val="clustered"/>
        <c:ser>
          <c:idx val="0"/>
          <c:order val="0"/>
          <c:tx>
            <c:strRef>
              <c:f>Sheet1!$B$1</c:f>
              <c:strCache>
                <c:ptCount val="1"/>
                <c:pt idx="0">
                  <c:v>7th gr 2010</c:v>
                </c:pt>
              </c:strCache>
            </c:strRef>
          </c:tx>
          <c:cat>
            <c:strRef>
              <c:f>Sheet1!$A$2:$A$6</c:f>
              <c:strCache>
                <c:ptCount val="5"/>
                <c:pt idx="0">
                  <c:v>Far below</c:v>
                </c:pt>
                <c:pt idx="1">
                  <c:v>Below Basic</c:v>
                </c:pt>
                <c:pt idx="2">
                  <c:v>Basic</c:v>
                </c:pt>
                <c:pt idx="3">
                  <c:v>Proficient</c:v>
                </c:pt>
                <c:pt idx="4">
                  <c:v>Advance</c:v>
                </c:pt>
              </c:strCache>
            </c:strRef>
          </c:cat>
          <c:val>
            <c:numRef>
              <c:f>Sheet1!$B$2:$B$6</c:f>
              <c:numCache>
                <c:formatCode>General</c:formatCode>
                <c:ptCount val="5"/>
                <c:pt idx="0">
                  <c:v>1.0</c:v>
                </c:pt>
                <c:pt idx="1">
                  <c:v>6.0</c:v>
                </c:pt>
                <c:pt idx="2">
                  <c:v>5.0</c:v>
                </c:pt>
                <c:pt idx="3">
                  <c:v>2.0</c:v>
                </c:pt>
              </c:numCache>
            </c:numRef>
          </c:val>
        </c:ser>
        <c:ser>
          <c:idx val="1"/>
          <c:order val="1"/>
          <c:tx>
            <c:strRef>
              <c:f>Sheet1!$C$1</c:f>
              <c:strCache>
                <c:ptCount val="1"/>
                <c:pt idx="0">
                  <c:v>7th gr 2011</c:v>
                </c:pt>
              </c:strCache>
            </c:strRef>
          </c:tx>
          <c:cat>
            <c:strRef>
              <c:f>Sheet1!$A$2:$A$6</c:f>
              <c:strCache>
                <c:ptCount val="5"/>
                <c:pt idx="0">
                  <c:v>Far below</c:v>
                </c:pt>
                <c:pt idx="1">
                  <c:v>Below Basic</c:v>
                </c:pt>
                <c:pt idx="2">
                  <c:v>Basic</c:v>
                </c:pt>
                <c:pt idx="3">
                  <c:v>Proficient</c:v>
                </c:pt>
                <c:pt idx="4">
                  <c:v>Advance</c:v>
                </c:pt>
              </c:strCache>
            </c:strRef>
          </c:cat>
          <c:val>
            <c:numRef>
              <c:f>Sheet1!$C$2:$C$6</c:f>
              <c:numCache>
                <c:formatCode>General</c:formatCode>
                <c:ptCount val="5"/>
                <c:pt idx="0">
                  <c:v>1.0</c:v>
                </c:pt>
                <c:pt idx="1">
                  <c:v>6.0</c:v>
                </c:pt>
                <c:pt idx="2">
                  <c:v>5.0</c:v>
                </c:pt>
                <c:pt idx="3">
                  <c:v>1.0</c:v>
                </c:pt>
                <c:pt idx="4">
                  <c:v>1.0</c:v>
                </c:pt>
              </c:numCache>
            </c:numRef>
          </c:val>
        </c:ser>
        <c:axId val="519292680"/>
        <c:axId val="512662936"/>
      </c:barChart>
      <c:catAx>
        <c:axId val="519292680"/>
        <c:scaling>
          <c:orientation val="minMax"/>
        </c:scaling>
        <c:axPos val="b"/>
        <c:tickLblPos val="nextTo"/>
        <c:crossAx val="512662936"/>
        <c:crosses val="autoZero"/>
        <c:auto val="1"/>
        <c:lblAlgn val="ctr"/>
        <c:lblOffset val="100"/>
      </c:catAx>
      <c:valAx>
        <c:axId val="512662936"/>
        <c:scaling>
          <c:orientation val="minMax"/>
        </c:scaling>
        <c:axPos val="l"/>
        <c:majorGridlines/>
        <c:numFmt formatCode="General" sourceLinked="1"/>
        <c:tickLblPos val="nextTo"/>
        <c:crossAx val="519292680"/>
        <c:crosses val="autoZero"/>
        <c:crossBetween val="between"/>
      </c:valAx>
    </c:plotArea>
    <c:legend>
      <c:legendPos val="r"/>
      <c:layout/>
    </c:legend>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style val="2"/>
  <c:chart>
    <c:plotArea>
      <c:layout/>
      <c:barChart>
        <c:barDir val="col"/>
        <c:grouping val="clustered"/>
        <c:ser>
          <c:idx val="0"/>
          <c:order val="0"/>
          <c:tx>
            <c:strRef>
              <c:f>Sheet1!$B$1</c:f>
              <c:strCache>
                <c:ptCount val="1"/>
                <c:pt idx="0">
                  <c:v>8th grade 2010</c:v>
                </c:pt>
              </c:strCache>
            </c:strRef>
          </c:tx>
          <c:cat>
            <c:strRef>
              <c:f>Sheet1!$A$2:$A$6</c:f>
              <c:strCache>
                <c:ptCount val="5"/>
                <c:pt idx="0">
                  <c:v>Far Below</c:v>
                </c:pt>
                <c:pt idx="1">
                  <c:v>Below Basic</c:v>
                </c:pt>
                <c:pt idx="2">
                  <c:v>Basic</c:v>
                </c:pt>
                <c:pt idx="3">
                  <c:v>Proficient</c:v>
                </c:pt>
                <c:pt idx="4">
                  <c:v>Advanced</c:v>
                </c:pt>
              </c:strCache>
            </c:strRef>
          </c:cat>
          <c:val>
            <c:numRef>
              <c:f>Sheet1!$B$2:$B$6</c:f>
              <c:numCache>
                <c:formatCode>General</c:formatCode>
                <c:ptCount val="5"/>
                <c:pt idx="0">
                  <c:v>0.0</c:v>
                </c:pt>
                <c:pt idx="1">
                  <c:v>3.0</c:v>
                </c:pt>
                <c:pt idx="2">
                  <c:v>3.0</c:v>
                </c:pt>
                <c:pt idx="3">
                  <c:v>1.0</c:v>
                </c:pt>
                <c:pt idx="4">
                  <c:v>1.0</c:v>
                </c:pt>
              </c:numCache>
            </c:numRef>
          </c:val>
        </c:ser>
        <c:ser>
          <c:idx val="1"/>
          <c:order val="1"/>
          <c:tx>
            <c:strRef>
              <c:f>Sheet1!$C$1</c:f>
              <c:strCache>
                <c:ptCount val="1"/>
                <c:pt idx="0">
                  <c:v>8th grade 2011</c:v>
                </c:pt>
              </c:strCache>
            </c:strRef>
          </c:tx>
          <c:cat>
            <c:strRef>
              <c:f>Sheet1!$A$2:$A$6</c:f>
              <c:strCache>
                <c:ptCount val="5"/>
                <c:pt idx="0">
                  <c:v>Far Below</c:v>
                </c:pt>
                <c:pt idx="1">
                  <c:v>Below Basic</c:v>
                </c:pt>
                <c:pt idx="2">
                  <c:v>Basic</c:v>
                </c:pt>
                <c:pt idx="3">
                  <c:v>Proficient</c:v>
                </c:pt>
                <c:pt idx="4">
                  <c:v>Advanced</c:v>
                </c:pt>
              </c:strCache>
            </c:strRef>
          </c:cat>
          <c:val>
            <c:numRef>
              <c:f>Sheet1!$C$2:$C$6</c:f>
              <c:numCache>
                <c:formatCode>General</c:formatCode>
                <c:ptCount val="5"/>
                <c:pt idx="0">
                  <c:v>1.0</c:v>
                </c:pt>
                <c:pt idx="1">
                  <c:v>1.0</c:v>
                </c:pt>
                <c:pt idx="2">
                  <c:v>3.0</c:v>
                </c:pt>
                <c:pt idx="3">
                  <c:v>3.0</c:v>
                </c:pt>
                <c:pt idx="4">
                  <c:v>0.0</c:v>
                </c:pt>
              </c:numCache>
            </c:numRef>
          </c:val>
        </c:ser>
        <c:axId val="558736504"/>
        <c:axId val="557855432"/>
      </c:barChart>
      <c:catAx>
        <c:axId val="558736504"/>
        <c:scaling>
          <c:orientation val="minMax"/>
        </c:scaling>
        <c:axPos val="b"/>
        <c:tickLblPos val="nextTo"/>
        <c:crossAx val="557855432"/>
        <c:crosses val="autoZero"/>
        <c:auto val="1"/>
        <c:lblAlgn val="ctr"/>
        <c:lblOffset val="100"/>
      </c:catAx>
      <c:valAx>
        <c:axId val="557855432"/>
        <c:scaling>
          <c:orientation val="minMax"/>
        </c:scaling>
        <c:axPos val="l"/>
        <c:majorGridlines/>
        <c:numFmt formatCode="General" sourceLinked="1"/>
        <c:tickLblPos val="nextTo"/>
        <c:crossAx val="558736504"/>
        <c:crosses val="autoZero"/>
        <c:crossBetween val="between"/>
      </c:valAx>
    </c:plotArea>
    <c:legend>
      <c:legendPos val="r"/>
      <c:layout/>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362663-9FAB-4758-9912-DCEF46337A2A}" type="datetimeFigureOut">
              <a:rPr lang="en-US" smtClean="0"/>
              <a:pPr/>
              <a:t>11/18/12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AF09D7-E233-4373-8006-61B1BA476DF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1100 students</a:t>
            </a:r>
            <a:r>
              <a:rPr lang="en-US" baseline="0" dirty="0" smtClean="0"/>
              <a:t> add a “0” to get approximate of # of students in each </a:t>
            </a:r>
            <a:r>
              <a:rPr lang="en-US" baseline="0" dirty="0" err="1" smtClean="0"/>
              <a:t>catageory</a:t>
            </a:r>
            <a:r>
              <a:rPr lang="en-US" baseline="0" dirty="0" smtClean="0"/>
              <a:t>.</a:t>
            </a:r>
          </a:p>
          <a:p>
            <a:r>
              <a:rPr lang="en-US" baseline="0" dirty="0" smtClean="0"/>
              <a:t>You can see that all categories do well, except ELL. Even students with disabilities do better.</a:t>
            </a:r>
            <a:endParaRPr lang="en-US" dirty="0"/>
          </a:p>
        </p:txBody>
      </p:sp>
      <p:sp>
        <p:nvSpPr>
          <p:cNvPr id="4" name="Slide Number Placeholder 3"/>
          <p:cNvSpPr>
            <a:spLocks noGrp="1"/>
          </p:cNvSpPr>
          <p:nvPr>
            <p:ph type="sldNum" sz="quarter" idx="10"/>
          </p:nvPr>
        </p:nvSpPr>
        <p:spPr/>
        <p:txBody>
          <a:bodyPr/>
          <a:lstStyle/>
          <a:p>
            <a:fld id="{46AF09D7-E233-4373-8006-61B1BA476DF7}"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p>
            <a:fld id="{B9EB6225-5321-4EED-9A31-85D625D20296}" type="datetimeFigureOut">
              <a:rPr lang="en-US" smtClean="0"/>
              <a:pPr/>
              <a:t>11/18/12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F2B22635-9B39-4067-AFDF-5FFC78768F3B}"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EB6225-5321-4EED-9A31-85D625D20296}" type="datetimeFigureOut">
              <a:rPr lang="en-US" smtClean="0"/>
              <a:pPr/>
              <a:t>11/18/12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22635-9B39-4067-AFDF-5FFC78768F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EB6225-5321-4EED-9A31-85D625D20296}" type="datetimeFigureOut">
              <a:rPr lang="en-US" smtClean="0"/>
              <a:pPr/>
              <a:t>11/18/12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22635-9B39-4067-AFDF-5FFC78768F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EB6225-5321-4EED-9A31-85D625D20296}" type="datetimeFigureOut">
              <a:rPr lang="en-US" smtClean="0"/>
              <a:pPr/>
              <a:t>11/18/12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22635-9B39-4067-AFDF-5FFC78768F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9EB6225-5321-4EED-9A31-85D625D20296}" type="datetimeFigureOut">
              <a:rPr lang="en-US" smtClean="0"/>
              <a:pPr/>
              <a:t>11/18/12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22635-9B39-4067-AFDF-5FFC78768F3B}"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9EB6225-5321-4EED-9A31-85D625D20296}" type="datetimeFigureOut">
              <a:rPr lang="en-US" smtClean="0"/>
              <a:pPr/>
              <a:t>11/18/12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B22635-9B39-4067-AFDF-5FFC78768F3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9EB6225-5321-4EED-9A31-85D625D20296}" type="datetimeFigureOut">
              <a:rPr lang="en-US" smtClean="0"/>
              <a:pPr/>
              <a:t>11/18/12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B22635-9B39-4067-AFDF-5FFC78768F3B}"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9EB6225-5321-4EED-9A31-85D625D20296}" type="datetimeFigureOut">
              <a:rPr lang="en-US" smtClean="0"/>
              <a:pPr/>
              <a:t>11/18/12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B22635-9B39-4067-AFDF-5FFC78768F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EB6225-5321-4EED-9A31-85D625D20296}" type="datetimeFigureOut">
              <a:rPr lang="en-US" smtClean="0"/>
              <a:pPr/>
              <a:t>11/18/12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B22635-9B39-4067-AFDF-5FFC78768F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9EB6225-5321-4EED-9A31-85D625D20296}" type="datetimeFigureOut">
              <a:rPr lang="en-US" smtClean="0"/>
              <a:pPr/>
              <a:t>11/18/12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B22635-9B39-4067-AFDF-5FFC78768F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p>
            <a:fld id="{B9EB6225-5321-4EED-9A31-85D625D20296}" type="datetimeFigureOut">
              <a:rPr lang="en-US" smtClean="0"/>
              <a:pPr/>
              <a:t>11/18/12</a:t>
            </a:fld>
            <a:endParaRPr lang="en-US"/>
          </a:p>
        </p:txBody>
      </p:sp>
      <p:sp>
        <p:nvSpPr>
          <p:cNvPr id="6" name="Footer Placeholder 5"/>
          <p:cNvSpPr>
            <a:spLocks noGrp="1"/>
          </p:cNvSpPr>
          <p:nvPr>
            <p:ph type="ftr" sz="quarter" idx="11"/>
          </p:nvPr>
        </p:nvSpPr>
        <p:spPr>
          <a:xfrm>
            <a:off x="914400" y="55499"/>
            <a:ext cx="5562600" cy="365125"/>
          </a:xfrm>
        </p:spPr>
        <p:txBody>
          <a:bodyPr/>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p>
            <a:fld id="{F2B22635-9B39-4067-AFDF-5FFC78768F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lstStyle>
          <a:p>
            <a:fld id="{B9EB6225-5321-4EED-9A31-85D625D20296}" type="datetimeFigureOut">
              <a:rPr lang="en-US" smtClean="0"/>
              <a:pPr/>
              <a:t>11/18/12</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lstStyle>
          <a:p>
            <a:fld id="{F2B22635-9B39-4067-AFDF-5FFC78768F3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7.xml"/><Relationship Id="rId2"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12.xml.rels><?xml version="1.0" encoding="UTF-8" standalone="yes"?>
<Relationships xmlns="http://schemas.openxmlformats.org/package/2006/relationships"><Relationship Id="rId3" Type="http://schemas.openxmlformats.org/officeDocument/2006/relationships/hyperlink" Target="http://www.ala.org/yalsa/booklists/poppaper/2012" TargetMode="External"/><Relationship Id="rId4" Type="http://schemas.openxmlformats.org/officeDocument/2006/relationships/hyperlink" Target="http://www.ala.org/ala/mgrps/divs/yalsa/booklistsawards/booklists/quickpicks/09qp.cfm" TargetMode="External"/><Relationship Id="rId5" Type="http://schemas.openxmlformats.org/officeDocument/2006/relationships/image" Target="../media/image20.jpeg"/><Relationship Id="rId6" Type="http://schemas.openxmlformats.org/officeDocument/2006/relationships/image" Target="../media/image21.jpeg"/><Relationship Id="rId7" Type="http://schemas.openxmlformats.org/officeDocument/2006/relationships/image" Target="../media/image22.jpeg"/><Relationship Id="rId1" Type="http://schemas.openxmlformats.org/officeDocument/2006/relationships/slideLayout" Target="../slideLayouts/slideLayout2.xml"/><Relationship Id="rId2" Type="http://schemas.openxmlformats.org/officeDocument/2006/relationships/hyperlink" Target="http://www.ala.org/ala/mgrps/divs/yalsa/booklistsawards/booklists/quickpicks/quickpick.cfm"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6.jpeg"/><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hyperlink" Target="http://wikis.ala.org/professionaltips/index.php?title=Street_Lit_Collection_Development_Resources" TargetMode="External"/><Relationship Id="rId4" Type="http://schemas.openxmlformats.org/officeDocument/2006/relationships/hyperlink" Target="http://www.streetfiction.org/" TargetMode="External"/><Relationship Id="rId5" Type="http://schemas.openxmlformats.org/officeDocument/2006/relationships/hyperlink" Target="http://www.townsendpress.com/our-books/bluford-series/" TargetMode="External"/><Relationship Id="rId1" Type="http://schemas.openxmlformats.org/officeDocument/2006/relationships/slideLayout" Target="../slideLayouts/slideLayout2.xml"/><Relationship Id="rId2" Type="http://schemas.openxmlformats.org/officeDocument/2006/relationships/hyperlink" Target="http://www.pages.drexel.edu/~gdc27/final/documents/schoollibraryurbanlitbooklist.pdf"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png"/><Relationship Id="rId1" Type="http://schemas.openxmlformats.org/officeDocument/2006/relationships/slideLayout" Target="../slideLayouts/slideLayout2.xml"/><Relationship Id="rId2" Type="http://schemas.openxmlformats.org/officeDocument/2006/relationships/image" Target="../media/image28.png"/></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4.png"/><Relationship Id="rId5" Type="http://schemas.openxmlformats.org/officeDocument/2006/relationships/image" Target="../media/image31.png"/><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jpeg"/><Relationship Id="rId1" Type="http://schemas.openxmlformats.org/officeDocument/2006/relationships/slideLayout" Target="../slideLayouts/slideLayout1.xml"/><Relationship Id="rId2"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3" Type="http://schemas.openxmlformats.org/officeDocument/2006/relationships/hyperlink" Target="http://izismile.com/2011/11/02/the_gangs_of_los_angeles_35_pics-16.html" TargetMode="External"/><Relationship Id="rId4" Type="http://schemas.openxmlformats.org/officeDocument/2006/relationships/image" Target="../media/image11.jpeg"/><Relationship Id="rId5" Type="http://schemas.openxmlformats.org/officeDocument/2006/relationships/image" Target="../media/image12.jpeg"/><Relationship Id="rId1" Type="http://schemas.openxmlformats.org/officeDocument/2006/relationships/slideLayout" Target="../slideLayouts/slideLayout8.xml"/><Relationship Id="rId2"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png"/><Relationship Id="rId5" Type="http://schemas.openxmlformats.org/officeDocument/2006/relationships/hyperlink" Target="http://www.google.com/imgres?imgurl=http://medias.photodeck.com/691f5148-f6aa-11e0-8660-17cbea3d8f5b/ei0001627_xlarge.jpg&amp;imgrefurl=http://www.evolveimages.com/media/691f5148-f6aa-11e0-8660-17cbea3d8f5b-hispanic-boys-with-basketball&amp;usg=__TlPzTfoRff8QUSVnQON5cH9hHTQ=&amp;h=533&amp;w=800&amp;sz=94&amp;hl=en&amp;start=124&amp;zoom=1&amp;tbnid=0AHezvYKv1dGkM:&amp;tbnh=95&amp;tbnw=143&amp;ei=pI2lUPv3EqP_igL854DIAQ&amp;prev=/search?q=hispanic+boys&amp;start=120&amp;hl=en&amp;sa=N&amp;tbo=d&amp;biw=1440&amp;bih=750&amp;tbm=isch&amp;itbs=1" TargetMode="External"/><Relationship Id="rId6" Type="http://schemas.openxmlformats.org/officeDocument/2006/relationships/image" Target="../media/image16.jpeg"/><Relationship Id="rId7" Type="http://schemas.openxmlformats.org/officeDocument/2006/relationships/image" Target="../media/image17.png"/><Relationship Id="rId1" Type="http://schemas.openxmlformats.org/officeDocument/2006/relationships/slideLayout" Target="../slideLayouts/slideLayout5.xml"/><Relationship Id="rId2" Type="http://schemas.openxmlformats.org/officeDocument/2006/relationships/image" Target="../media/image13.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 Id="rId3"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http://www.schoollibraryjournal.com/articles/images/SLJ/20090501/Bluford_568_p1.jpg"/>
          <p:cNvPicPr/>
          <p:nvPr/>
        </p:nvPicPr>
        <p:blipFill>
          <a:blip r:embed="rId2" cstate="print"/>
          <a:srcRect/>
          <a:stretch>
            <a:fillRect/>
          </a:stretch>
        </p:blipFill>
        <p:spPr bwMode="auto">
          <a:xfrm>
            <a:off x="228600" y="1600200"/>
            <a:ext cx="2590800" cy="3943350"/>
          </a:xfrm>
          <a:prstGeom prst="rect">
            <a:avLst/>
          </a:prstGeom>
          <a:noFill/>
          <a:ln w="9525">
            <a:noFill/>
            <a:miter lim="800000"/>
            <a:headEnd/>
            <a:tailEnd/>
          </a:ln>
        </p:spPr>
      </p:pic>
      <p:pic>
        <p:nvPicPr>
          <p:cNvPr id="3" name="Picture 2" descr="http://www.schoollibraryjournal.com/articles/images/SLJ/20090501/Bluford_568_p2.jpg"/>
          <p:cNvPicPr/>
          <p:nvPr/>
        </p:nvPicPr>
        <p:blipFill>
          <a:blip r:embed="rId3" cstate="print"/>
          <a:srcRect/>
          <a:stretch>
            <a:fillRect/>
          </a:stretch>
        </p:blipFill>
        <p:spPr bwMode="auto">
          <a:xfrm>
            <a:off x="3048000" y="1600200"/>
            <a:ext cx="2667000" cy="3895725"/>
          </a:xfrm>
          <a:prstGeom prst="rect">
            <a:avLst/>
          </a:prstGeom>
          <a:noFill/>
          <a:ln w="9525">
            <a:noFill/>
            <a:miter lim="800000"/>
            <a:headEnd/>
            <a:tailEnd/>
          </a:ln>
        </p:spPr>
      </p:pic>
      <p:pic>
        <p:nvPicPr>
          <p:cNvPr id="4" name="Picture 3" descr="http://www.schoollibraryjournal.com/articles/images/SLJ/20090501/Bluford_568_p3.jpg"/>
          <p:cNvPicPr/>
          <p:nvPr/>
        </p:nvPicPr>
        <p:blipFill>
          <a:blip r:embed="rId4" cstate="print"/>
          <a:srcRect/>
          <a:stretch>
            <a:fillRect/>
          </a:stretch>
        </p:blipFill>
        <p:spPr bwMode="auto">
          <a:xfrm>
            <a:off x="5867400" y="1600200"/>
            <a:ext cx="2718666" cy="39671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1088136"/>
          </a:xfrm>
        </p:spPr>
        <p:txBody>
          <a:bodyPr/>
          <a:lstStyle/>
          <a:p>
            <a:r>
              <a:rPr lang="en-US" sz="3200" dirty="0" smtClean="0"/>
              <a:t>22 Original </a:t>
            </a:r>
            <a:r>
              <a:rPr lang="en-US" sz="3200" dirty="0" err="1" smtClean="0"/>
              <a:t>Members’CST</a:t>
            </a:r>
            <a:r>
              <a:rPr lang="en-US" sz="3200" dirty="0" smtClean="0"/>
              <a:t> Scores</a:t>
            </a:r>
            <a:endParaRPr lang="en-US" sz="3200" dirty="0"/>
          </a:p>
        </p:txBody>
      </p:sp>
      <p:graphicFrame>
        <p:nvGraphicFramePr>
          <p:cNvPr id="4" name="Content Placeholder 3"/>
          <p:cNvGraphicFramePr>
            <a:graphicFrameLocks noGrp="1"/>
          </p:cNvGraphicFramePr>
          <p:nvPr>
            <p:ph idx="1"/>
          </p:nvPr>
        </p:nvGraphicFramePr>
        <p:xfrm>
          <a:off x="762000" y="2133600"/>
          <a:ext cx="7772400" cy="38862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249936"/>
          </a:xfrm>
        </p:spPr>
        <p:txBody>
          <a:bodyPr/>
          <a:lstStyle/>
          <a:p>
            <a:endParaRPr lang="en-US" dirty="0"/>
          </a:p>
        </p:txBody>
      </p:sp>
      <p:sp>
        <p:nvSpPr>
          <p:cNvPr id="3" name="Content Placeholder 2"/>
          <p:cNvSpPr>
            <a:spLocks noGrp="1"/>
          </p:cNvSpPr>
          <p:nvPr>
            <p:ph idx="1"/>
          </p:nvPr>
        </p:nvSpPr>
        <p:spPr>
          <a:xfrm>
            <a:off x="914400" y="838200"/>
            <a:ext cx="7772400" cy="5517360"/>
          </a:xfrm>
        </p:spPr>
        <p:txBody>
          <a:bodyPr/>
          <a:lstStyle/>
          <a:p>
            <a:endParaRPr lang="en-US" dirty="0"/>
          </a:p>
        </p:txBody>
      </p:sp>
      <p:pic>
        <p:nvPicPr>
          <p:cNvPr id="4" name="Picture 3" descr="http://www.schoollibraryjournal.com/articles/images/SLJ/20090501/Bluford_568_p2.jpg"/>
          <p:cNvPicPr/>
          <p:nvPr/>
        </p:nvPicPr>
        <p:blipFill>
          <a:blip r:embed="rId2" cstate="print"/>
          <a:srcRect/>
          <a:stretch>
            <a:fillRect/>
          </a:stretch>
        </p:blipFill>
        <p:spPr bwMode="auto">
          <a:xfrm>
            <a:off x="1752600" y="838200"/>
            <a:ext cx="4419600" cy="556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859536"/>
          </a:xfrm>
        </p:spPr>
        <p:txBody>
          <a:bodyPr/>
          <a:lstStyle/>
          <a:p>
            <a:r>
              <a:rPr lang="en-US" sz="2800" dirty="0" smtClean="0"/>
              <a:t>        </a:t>
            </a:r>
            <a:r>
              <a:rPr lang="en-US" sz="2800" dirty="0" err="1" smtClean="0"/>
              <a:t>Bluford</a:t>
            </a:r>
            <a:r>
              <a:rPr lang="en-US" sz="2800" dirty="0" smtClean="0"/>
              <a:t> High Book Series </a:t>
            </a:r>
            <a:br>
              <a:rPr lang="en-US" sz="2800" dirty="0" smtClean="0"/>
            </a:br>
            <a:r>
              <a:rPr lang="en-US" sz="2800" dirty="0" smtClean="0"/>
              <a:t>       Acclaimed and Recommended</a:t>
            </a:r>
            <a:endParaRPr lang="en-US" sz="2800" dirty="0"/>
          </a:p>
        </p:txBody>
      </p:sp>
      <p:sp>
        <p:nvSpPr>
          <p:cNvPr id="3" name="Content Placeholder 2"/>
          <p:cNvSpPr>
            <a:spLocks noGrp="1"/>
          </p:cNvSpPr>
          <p:nvPr>
            <p:ph idx="1"/>
          </p:nvPr>
        </p:nvSpPr>
        <p:spPr>
          <a:xfrm>
            <a:off x="914400" y="2286000"/>
            <a:ext cx="7772400" cy="4114800"/>
          </a:xfrm>
        </p:spPr>
        <p:txBody>
          <a:bodyPr>
            <a:normAutofit fontScale="25000" lnSpcReduction="20000"/>
          </a:bodyPr>
          <a:lstStyle/>
          <a:p>
            <a:pPr lvl="0"/>
            <a:r>
              <a:rPr lang="en-US" sz="6400" i="1" dirty="0" smtClean="0"/>
              <a:t>Breaking Point</a:t>
            </a:r>
            <a:r>
              <a:rPr lang="en-US" sz="6400" dirty="0" smtClean="0"/>
              <a:t>, </a:t>
            </a:r>
            <a:r>
              <a:rPr lang="en-US" sz="6400" i="1" dirty="0" smtClean="0"/>
              <a:t>The Test</a:t>
            </a:r>
            <a:r>
              <a:rPr lang="en-US" sz="6400" dirty="0" smtClean="0"/>
              <a:t> and </a:t>
            </a:r>
            <a:r>
              <a:rPr lang="en-US" sz="6400" i="1" dirty="0" smtClean="0"/>
              <a:t>Pretty Ugly</a:t>
            </a:r>
            <a:r>
              <a:rPr lang="en-US" sz="6400" dirty="0" smtClean="0"/>
              <a:t> - </a:t>
            </a:r>
            <a:r>
              <a:rPr lang="en-US" sz="6400" dirty="0" smtClean="0">
                <a:hlinkClick r:id="rId2"/>
              </a:rPr>
              <a:t>2012 Quick Picks for Reluctant Young Adult Readers</a:t>
            </a:r>
            <a:r>
              <a:rPr lang="en-US" sz="6400" dirty="0" smtClean="0"/>
              <a:t> (YALSA)</a:t>
            </a:r>
          </a:p>
          <a:p>
            <a:pPr lvl="0"/>
            <a:endParaRPr lang="en-US" sz="6400" dirty="0" smtClean="0"/>
          </a:p>
          <a:p>
            <a:pPr lvl="0"/>
            <a:r>
              <a:rPr lang="en-US" sz="6400" i="1" dirty="0" smtClean="0"/>
              <a:t>The Gun</a:t>
            </a:r>
            <a:r>
              <a:rPr lang="en-US" sz="6400" dirty="0" smtClean="0"/>
              <a:t>  </a:t>
            </a:r>
            <a:r>
              <a:rPr lang="en-US" sz="6400" dirty="0" smtClean="0">
                <a:hlinkClick r:id="rId3"/>
              </a:rPr>
              <a:t>2012 Popular Paperback</a:t>
            </a:r>
            <a:r>
              <a:rPr lang="en-US" sz="6400" dirty="0" smtClean="0"/>
              <a:t> (YALSA)</a:t>
            </a:r>
          </a:p>
          <a:p>
            <a:pPr lvl="0"/>
            <a:endParaRPr lang="en-US" sz="6400" dirty="0" smtClean="0"/>
          </a:p>
          <a:p>
            <a:pPr lvl="0"/>
            <a:r>
              <a:rPr lang="en-US" sz="6400" i="1" dirty="0" smtClean="0"/>
              <a:t>No Way Out</a:t>
            </a:r>
            <a:r>
              <a:rPr lang="en-US" sz="6400" dirty="0" smtClean="0"/>
              <a:t> and </a:t>
            </a:r>
            <a:r>
              <a:rPr lang="en-US" sz="6400" i="1" dirty="0" smtClean="0"/>
              <a:t>Schooled</a:t>
            </a:r>
            <a:r>
              <a:rPr lang="en-US" sz="6400" dirty="0" smtClean="0"/>
              <a:t> </a:t>
            </a:r>
            <a:r>
              <a:rPr lang="en-US" sz="6400" dirty="0" smtClean="0">
                <a:hlinkClick r:id="rId4"/>
              </a:rPr>
              <a:t>2009 Quick Picks for Reluctant Young Adult Readers</a:t>
            </a:r>
            <a:r>
              <a:rPr lang="en-US" sz="6400" dirty="0" smtClean="0"/>
              <a:t> (YALSA)</a:t>
            </a:r>
          </a:p>
          <a:p>
            <a:pPr lvl="0"/>
            <a:endParaRPr lang="en-US" sz="6400" dirty="0" smtClean="0"/>
          </a:p>
          <a:p>
            <a:pPr lvl="0"/>
            <a:r>
              <a:rPr lang="en-US" sz="6400" i="1" dirty="0" smtClean="0"/>
              <a:t>The Bully</a:t>
            </a:r>
            <a:r>
              <a:rPr lang="en-US" sz="6400" dirty="0" smtClean="0"/>
              <a:t> featured in </a:t>
            </a:r>
            <a:r>
              <a:rPr lang="en-US" sz="6400" i="1" dirty="0" smtClean="0"/>
              <a:t>Books That Don't Bore '</a:t>
            </a:r>
            <a:r>
              <a:rPr lang="en-US" sz="6400" i="1" dirty="0" err="1" smtClean="0"/>
              <a:t>Em</a:t>
            </a:r>
            <a:r>
              <a:rPr lang="en-US" sz="6400" dirty="0" smtClean="0"/>
              <a:t> by James </a:t>
            </a:r>
            <a:r>
              <a:rPr lang="en-US" sz="6400" dirty="0" err="1" smtClean="0"/>
              <a:t>Blasingame</a:t>
            </a:r>
            <a:r>
              <a:rPr lang="en-US" sz="6400" dirty="0" smtClean="0"/>
              <a:t>, associate professor at Arizona and editor the </a:t>
            </a:r>
            <a:r>
              <a:rPr lang="en-US" sz="6400" i="1" dirty="0" smtClean="0"/>
              <a:t>Journal of Adolescent and Adult Literacy</a:t>
            </a:r>
            <a:r>
              <a:rPr lang="en-US" sz="6400" dirty="0" smtClean="0"/>
              <a:t>.</a:t>
            </a:r>
          </a:p>
          <a:p>
            <a:pPr lvl="0"/>
            <a:endParaRPr lang="en-US" sz="6400" dirty="0" smtClean="0"/>
          </a:p>
          <a:p>
            <a:pPr lvl="0"/>
            <a:r>
              <a:rPr lang="en-US" sz="6400" dirty="0" smtClean="0"/>
              <a:t>Accelerated Reader listed the first 15 titles of the </a:t>
            </a:r>
            <a:r>
              <a:rPr lang="en-US" sz="6400" dirty="0" err="1" smtClean="0"/>
              <a:t>Bluford</a:t>
            </a:r>
            <a:r>
              <a:rPr lang="en-US" sz="6400" dirty="0" smtClean="0"/>
              <a:t> Series in the “top 40” books for both middle and high school struggling readers in 2009 and 2010.</a:t>
            </a:r>
          </a:p>
          <a:p>
            <a:pPr lvl="0"/>
            <a:endParaRPr lang="en-US" sz="6400" dirty="0" smtClean="0"/>
          </a:p>
          <a:p>
            <a:pPr lvl="0"/>
            <a:r>
              <a:rPr lang="en-US" sz="6400" dirty="0" smtClean="0"/>
              <a:t>Approved for middle school by Long Beach Unified School District.</a:t>
            </a:r>
          </a:p>
          <a:p>
            <a:pPr>
              <a:buNone/>
            </a:pPr>
            <a:endParaRPr lang="en-US" dirty="0"/>
          </a:p>
        </p:txBody>
      </p:sp>
      <p:pic>
        <p:nvPicPr>
          <p:cNvPr id="7170" name="Picture 2" descr="http://ts3.mm.bing.net/th?id=H.4764747319215686&amp;pid=15.1"/>
          <p:cNvPicPr>
            <a:picLocks noChangeAspect="1" noChangeArrowheads="1"/>
          </p:cNvPicPr>
          <p:nvPr/>
        </p:nvPicPr>
        <p:blipFill>
          <a:blip r:embed="rId5" cstate="print"/>
          <a:srcRect/>
          <a:stretch>
            <a:fillRect/>
          </a:stretch>
        </p:blipFill>
        <p:spPr bwMode="auto">
          <a:xfrm>
            <a:off x="914400" y="685800"/>
            <a:ext cx="1066800" cy="1524001"/>
          </a:xfrm>
          <a:prstGeom prst="rect">
            <a:avLst/>
          </a:prstGeom>
          <a:noFill/>
        </p:spPr>
      </p:pic>
      <p:pic>
        <p:nvPicPr>
          <p:cNvPr id="7176" name="Picture 8" descr="http://ts1.mm.bing.net/th?id=H.4838861236207732&amp;pid=15.1"/>
          <p:cNvPicPr>
            <a:picLocks noChangeAspect="1" noChangeArrowheads="1"/>
          </p:cNvPicPr>
          <p:nvPr/>
        </p:nvPicPr>
        <p:blipFill>
          <a:blip r:embed="rId6" cstate="print"/>
          <a:srcRect/>
          <a:stretch>
            <a:fillRect/>
          </a:stretch>
        </p:blipFill>
        <p:spPr bwMode="auto">
          <a:xfrm>
            <a:off x="6629400" y="2057400"/>
            <a:ext cx="1066800" cy="1524001"/>
          </a:xfrm>
          <a:prstGeom prst="rect">
            <a:avLst/>
          </a:prstGeom>
          <a:noFill/>
        </p:spPr>
      </p:pic>
      <p:pic>
        <p:nvPicPr>
          <p:cNvPr id="7178" name="Picture 10" descr="http://ts3.mm.bing.net/th?id=H.4558481512398998&amp;pid=15.1"/>
          <p:cNvPicPr>
            <a:picLocks noChangeAspect="1" noChangeArrowheads="1"/>
          </p:cNvPicPr>
          <p:nvPr/>
        </p:nvPicPr>
        <p:blipFill>
          <a:blip r:embed="rId7" cstate="print"/>
          <a:srcRect/>
          <a:stretch>
            <a:fillRect/>
          </a:stretch>
        </p:blipFill>
        <p:spPr bwMode="auto">
          <a:xfrm>
            <a:off x="7467600" y="304800"/>
            <a:ext cx="1409700" cy="1524001"/>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err="1" smtClean="0"/>
              <a:t>Bluford</a:t>
            </a:r>
            <a:r>
              <a:rPr lang="en-US" sz="3200" dirty="0" smtClean="0"/>
              <a:t> High Key Format Features</a:t>
            </a:r>
            <a:endParaRPr lang="en-US" sz="3200" dirty="0"/>
          </a:p>
        </p:txBody>
      </p:sp>
      <p:sp>
        <p:nvSpPr>
          <p:cNvPr id="3" name="Content Placeholder 2"/>
          <p:cNvSpPr>
            <a:spLocks noGrp="1"/>
          </p:cNvSpPr>
          <p:nvPr>
            <p:ph idx="1"/>
          </p:nvPr>
        </p:nvSpPr>
        <p:spPr>
          <a:xfrm>
            <a:off x="914400" y="1295400"/>
            <a:ext cx="7772400" cy="5060160"/>
          </a:xfrm>
        </p:spPr>
        <p:txBody>
          <a:bodyPr>
            <a:normAutofit/>
          </a:bodyPr>
          <a:lstStyle/>
          <a:p>
            <a:pPr>
              <a:buNone/>
            </a:pPr>
            <a:r>
              <a:rPr lang="en-US" b="1" dirty="0" smtClean="0"/>
              <a:t>	R</a:t>
            </a:r>
            <a:r>
              <a:rPr lang="en-US" dirty="0" smtClean="0"/>
              <a:t>eading level is 5</a:t>
            </a:r>
            <a:r>
              <a:rPr lang="en-US" baseline="30000" dirty="0" smtClean="0"/>
              <a:t>th</a:t>
            </a:r>
            <a:r>
              <a:rPr lang="en-US" dirty="0" smtClean="0"/>
              <a:t> grade.</a:t>
            </a:r>
            <a:br>
              <a:rPr lang="en-US" dirty="0" smtClean="0"/>
            </a:br>
            <a:r>
              <a:rPr lang="en-US" dirty="0" smtClean="0"/>
              <a:t/>
            </a:r>
            <a:br>
              <a:rPr lang="en-US" dirty="0" smtClean="0"/>
            </a:br>
            <a:r>
              <a:rPr lang="en-US" b="1" dirty="0" smtClean="0"/>
              <a:t>C</a:t>
            </a:r>
            <a:r>
              <a:rPr lang="en-US" dirty="0" smtClean="0"/>
              <a:t>ontains between 125–200 pages.  Fulfills teachers’ requirement for 100 + pages.</a:t>
            </a:r>
            <a:br>
              <a:rPr lang="en-US" dirty="0" smtClean="0"/>
            </a:br>
            <a:endParaRPr lang="en-US" dirty="0" smtClean="0"/>
          </a:p>
          <a:p>
            <a:pPr>
              <a:buNone/>
            </a:pPr>
            <a:r>
              <a:rPr lang="en-US" dirty="0" smtClean="0"/>
              <a:t>	Paperback format with appealing covers.</a:t>
            </a:r>
          </a:p>
          <a:p>
            <a:endParaRPr lang="en-US" dirty="0" smtClean="0"/>
          </a:p>
          <a:p>
            <a:pPr>
              <a:buNone/>
            </a:pPr>
            <a:r>
              <a:rPr lang="en-US" b="1" dirty="0" smtClean="0"/>
              <a:t>	Affordable: </a:t>
            </a:r>
            <a:r>
              <a:rPr lang="en-US" dirty="0" smtClean="0"/>
              <a:t>Only $1 per copy</a:t>
            </a:r>
          </a:p>
          <a:p>
            <a:endParaRPr lang="en-US" dirty="0" smtClean="0"/>
          </a:p>
          <a:p>
            <a:pPr>
              <a:buNone/>
            </a:pPr>
            <a:endParaRPr lang="en-US" dirty="0" smtClean="0"/>
          </a:p>
          <a:p>
            <a:endParaRPr lang="en-US" dirty="0" smtClean="0"/>
          </a:p>
          <a:p>
            <a:endParaRPr lang="en-US" dirty="0"/>
          </a:p>
        </p:txBody>
      </p:sp>
      <p:pic>
        <p:nvPicPr>
          <p:cNvPr id="4" name="Picture 4" descr="http://ts2.mm.bing.net/th?id=H.4636838882116461&amp;pid=15.1"/>
          <p:cNvPicPr>
            <a:picLocks noChangeAspect="1" noChangeArrowheads="1"/>
          </p:cNvPicPr>
          <p:nvPr/>
        </p:nvPicPr>
        <p:blipFill>
          <a:blip r:embed="rId2" cstate="print"/>
          <a:srcRect/>
          <a:stretch>
            <a:fillRect/>
          </a:stretch>
        </p:blipFill>
        <p:spPr bwMode="auto">
          <a:xfrm>
            <a:off x="6629400" y="4648200"/>
            <a:ext cx="1524000" cy="1524001"/>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1469136"/>
          </a:xfrm>
        </p:spPr>
        <p:txBody>
          <a:bodyPr/>
          <a:lstStyle/>
          <a:p>
            <a:pPr algn="ctr"/>
            <a:r>
              <a:rPr lang="en-US" sz="3600" dirty="0" smtClean="0"/>
              <a:t>Student Comments on the Books</a:t>
            </a:r>
            <a:endParaRPr lang="en-US" sz="3600" dirty="0"/>
          </a:p>
        </p:txBody>
      </p:sp>
      <p:sp>
        <p:nvSpPr>
          <p:cNvPr id="3" name="Content Placeholder 2"/>
          <p:cNvSpPr>
            <a:spLocks noGrp="1"/>
          </p:cNvSpPr>
          <p:nvPr>
            <p:ph idx="1"/>
          </p:nvPr>
        </p:nvSpPr>
        <p:spPr>
          <a:xfrm>
            <a:off x="914400" y="2362200"/>
            <a:ext cx="7772400" cy="3993360"/>
          </a:xfrm>
        </p:spPr>
        <p:txBody>
          <a:bodyPr>
            <a:normAutofit fontScale="85000" lnSpcReduction="20000"/>
          </a:bodyPr>
          <a:lstStyle/>
          <a:p>
            <a:pPr>
              <a:buNone/>
            </a:pPr>
            <a:endParaRPr lang="en-US" dirty="0" smtClean="0"/>
          </a:p>
          <a:p>
            <a:r>
              <a:rPr lang="en-US" dirty="0" smtClean="0"/>
              <a:t>-casual, conversational language</a:t>
            </a:r>
          </a:p>
          <a:p>
            <a:r>
              <a:rPr lang="en-US" dirty="0" smtClean="0"/>
              <a:t>- violence – gang fights, drive-by shootings</a:t>
            </a:r>
          </a:p>
          <a:p>
            <a:r>
              <a:rPr lang="en-US" dirty="0" smtClean="0"/>
              <a:t>-lots of action</a:t>
            </a:r>
          </a:p>
          <a:p>
            <a:r>
              <a:rPr lang="en-US" dirty="0" smtClean="0"/>
              <a:t>-protagonist has lots of drama</a:t>
            </a:r>
          </a:p>
          <a:p>
            <a:r>
              <a:rPr lang="en-US" dirty="0" smtClean="0"/>
              <a:t>- interesting characters (bullies, drug dealers, drug users, troublemakers, pregnant teens)</a:t>
            </a:r>
          </a:p>
          <a:p>
            <a:r>
              <a:rPr lang="en-US" dirty="0" smtClean="0"/>
              <a:t>-adults (teachers, parents, neighbors) have flaws - unemployment, bad relationships, alcohol/drug abuse</a:t>
            </a:r>
          </a:p>
          <a:p>
            <a:endParaRPr lang="en-US" dirty="0" smtClean="0"/>
          </a:p>
          <a:p>
            <a:pPr lvl="1"/>
            <a:endParaRPr lang="en-US" dirty="0"/>
          </a:p>
        </p:txBody>
      </p:sp>
      <p:pic>
        <p:nvPicPr>
          <p:cNvPr id="4" name="Picture 3"/>
          <p:cNvPicPr>
            <a:picLocks noChangeAspect="1"/>
          </p:cNvPicPr>
          <p:nvPr/>
        </p:nvPicPr>
        <p:blipFill>
          <a:blip r:embed="rId2"/>
          <a:stretch>
            <a:fillRect/>
          </a:stretch>
        </p:blipFill>
        <p:spPr>
          <a:xfrm>
            <a:off x="3683876" y="1143001"/>
            <a:ext cx="1954924" cy="1600200"/>
          </a:xfrm>
          <a:prstGeom prst="rect">
            <a:avLst/>
          </a:prstGeom>
        </p:spPr>
      </p:pic>
      <p:pic>
        <p:nvPicPr>
          <p:cNvPr id="5" name="Picture 10" descr="http://ts2.mm.bing.net/th?id=H.4737070515618245&amp;pid=15.1"/>
          <p:cNvPicPr>
            <a:picLocks noChangeAspect="1" noChangeArrowheads="1"/>
          </p:cNvPicPr>
          <p:nvPr/>
        </p:nvPicPr>
        <p:blipFill>
          <a:blip r:embed="rId3" cstate="print"/>
          <a:srcRect/>
          <a:stretch>
            <a:fillRect/>
          </a:stretch>
        </p:blipFill>
        <p:spPr bwMode="auto">
          <a:xfrm>
            <a:off x="6172200" y="1066800"/>
            <a:ext cx="1631634" cy="2021140"/>
          </a:xfrm>
          <a:prstGeom prst="rect">
            <a:avLst/>
          </a:prstGeom>
          <a:noFill/>
        </p:spPr>
      </p:pic>
      <p:pic>
        <p:nvPicPr>
          <p:cNvPr id="6" name="Picture 2" descr="http://ts1.mm.bing.net/th?id=H.4555466456500460&amp;pid=15.1"/>
          <p:cNvPicPr>
            <a:picLocks noChangeAspect="1" noChangeArrowheads="1"/>
          </p:cNvPicPr>
          <p:nvPr/>
        </p:nvPicPr>
        <p:blipFill>
          <a:blip r:embed="rId4" cstate="print"/>
          <a:srcRect/>
          <a:stretch>
            <a:fillRect/>
          </a:stretch>
        </p:blipFill>
        <p:spPr bwMode="auto">
          <a:xfrm>
            <a:off x="1485716" y="1130555"/>
            <a:ext cx="1333684" cy="161264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2002536"/>
          </a:xfrm>
        </p:spPr>
        <p:txBody>
          <a:bodyPr/>
          <a:lstStyle/>
          <a:p>
            <a:r>
              <a:rPr lang="en-US" sz="3600" dirty="0" smtClean="0"/>
              <a:t>Street </a:t>
            </a:r>
            <a:br>
              <a:rPr lang="en-US" sz="3600" dirty="0" smtClean="0"/>
            </a:br>
            <a:r>
              <a:rPr lang="en-US" sz="3600" dirty="0" smtClean="0"/>
              <a:t>Book</a:t>
            </a:r>
            <a:br>
              <a:rPr lang="en-US" sz="3600" dirty="0" smtClean="0"/>
            </a:br>
            <a:r>
              <a:rPr lang="en-US" sz="3600" dirty="0" smtClean="0"/>
              <a:t>Club </a:t>
            </a:r>
            <a:br>
              <a:rPr lang="en-US" sz="3600" dirty="0" smtClean="0"/>
            </a:br>
            <a:r>
              <a:rPr lang="en-US" sz="3600" dirty="0" smtClean="0"/>
              <a:t>Agenda</a:t>
            </a:r>
            <a:endParaRPr lang="en-US" sz="3600" dirty="0"/>
          </a:p>
        </p:txBody>
      </p:sp>
      <p:sp>
        <p:nvSpPr>
          <p:cNvPr id="3" name="Content Placeholder 2"/>
          <p:cNvSpPr>
            <a:spLocks noGrp="1"/>
          </p:cNvSpPr>
          <p:nvPr>
            <p:ph idx="1"/>
          </p:nvPr>
        </p:nvSpPr>
        <p:spPr>
          <a:xfrm>
            <a:off x="914400" y="3276600"/>
            <a:ext cx="7772400" cy="3078960"/>
          </a:xfrm>
        </p:spPr>
        <p:txBody>
          <a:bodyPr>
            <a:normAutofit fontScale="77500" lnSpcReduction="20000"/>
          </a:bodyPr>
          <a:lstStyle/>
          <a:p>
            <a:r>
              <a:rPr lang="en-US" dirty="0" smtClean="0"/>
              <a:t>Met weekly in library for 20 minutes during Advisory</a:t>
            </a:r>
          </a:p>
          <a:p>
            <a:r>
              <a:rPr lang="en-US" dirty="0" smtClean="0"/>
              <a:t>Students chose books and were then assigned to a group reading the same book. Groups ranged in size from 2 – 4.</a:t>
            </a:r>
          </a:p>
          <a:p>
            <a:r>
              <a:rPr lang="en-US" dirty="0" smtClean="0"/>
              <a:t>Groups provided with guided questions worksheet</a:t>
            </a:r>
          </a:p>
          <a:p>
            <a:r>
              <a:rPr lang="en-US" dirty="0" smtClean="0"/>
              <a:t>I circulated among groups to listen and guide discussion</a:t>
            </a:r>
          </a:p>
          <a:p>
            <a:r>
              <a:rPr lang="en-US" dirty="0" smtClean="0"/>
              <a:t>Students kept a reading log and received a Brag Tag for each book read	</a:t>
            </a:r>
          </a:p>
          <a:p>
            <a:endParaRPr lang="en-US" dirty="0"/>
          </a:p>
        </p:txBody>
      </p:sp>
      <p:pic>
        <p:nvPicPr>
          <p:cNvPr id="3074" name="Picture 2" descr="C:\Users\Joe\Pictures\street.png"/>
          <p:cNvPicPr>
            <a:picLocks noChangeAspect="1" noChangeArrowheads="1"/>
          </p:cNvPicPr>
          <p:nvPr/>
        </p:nvPicPr>
        <p:blipFill>
          <a:blip r:embed="rId2" cstate="print"/>
          <a:srcRect/>
          <a:stretch>
            <a:fillRect/>
          </a:stretch>
        </p:blipFill>
        <p:spPr bwMode="auto">
          <a:xfrm>
            <a:off x="3352800" y="381000"/>
            <a:ext cx="5225339" cy="2286000"/>
          </a:xfrm>
          <a:prstGeom prst="rect">
            <a:avLst/>
          </a:prstGeom>
          <a:noFill/>
        </p:spPr>
      </p:pic>
    </p:spTree>
  </p:cSld>
  <p:clrMapOvr>
    <a:masterClrMapping/>
  </p:clrMapOvr>
  <p:transition spd="med">
    <p:pu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Empowers the Reader</a:t>
            </a:r>
            <a:endParaRPr lang="en-US" dirty="0"/>
          </a:p>
        </p:txBody>
      </p:sp>
      <p:sp>
        <p:nvSpPr>
          <p:cNvPr id="3" name="Content Placeholder 2"/>
          <p:cNvSpPr>
            <a:spLocks noGrp="1"/>
          </p:cNvSpPr>
          <p:nvPr>
            <p:ph idx="1"/>
          </p:nvPr>
        </p:nvSpPr>
        <p:spPr>
          <a:xfrm>
            <a:off x="914400" y="1371600"/>
            <a:ext cx="7772400" cy="4983960"/>
          </a:xfrm>
        </p:spPr>
        <p:txBody>
          <a:bodyPr>
            <a:normAutofit lnSpcReduction="10000"/>
          </a:bodyPr>
          <a:lstStyle/>
          <a:p>
            <a:pPr lvl="0"/>
            <a:r>
              <a:rPr lang="en-GB" dirty="0" smtClean="0"/>
              <a:t>Validates their urban life experiences</a:t>
            </a:r>
            <a:endParaRPr lang="en-US" dirty="0" smtClean="0"/>
          </a:p>
          <a:p>
            <a:pPr lvl="0"/>
            <a:r>
              <a:rPr lang="en-GB" dirty="0" smtClean="0"/>
              <a:t>Thrilling, recreational reading</a:t>
            </a:r>
            <a:endParaRPr lang="en-US" dirty="0" smtClean="0"/>
          </a:p>
          <a:p>
            <a:pPr lvl="0"/>
            <a:r>
              <a:rPr lang="en-GB" dirty="0" smtClean="0"/>
              <a:t>For students who aren’t avid readers, provides emotional experience quickly</a:t>
            </a:r>
            <a:endParaRPr lang="en-US" dirty="0" smtClean="0"/>
          </a:p>
          <a:p>
            <a:pPr lvl="0"/>
            <a:r>
              <a:rPr lang="en-GB" dirty="0" smtClean="0"/>
              <a:t>Stories for a population that has been overlooked in more mainstream literature</a:t>
            </a:r>
            <a:endParaRPr lang="en-US" dirty="0" smtClean="0"/>
          </a:p>
          <a:p>
            <a:pPr lvl="0"/>
            <a:r>
              <a:rPr lang="en-GB" dirty="0" smtClean="0"/>
              <a:t>Satisfaction/achievement from reading the complete book</a:t>
            </a:r>
            <a:endParaRPr lang="en-US" dirty="0" smtClean="0"/>
          </a:p>
          <a:p>
            <a:pPr lvl="0"/>
            <a:r>
              <a:rPr lang="en-GB" dirty="0" smtClean="0"/>
              <a:t>Entertaining like reality TV. Allows readers to observe the bad choices others make</a:t>
            </a:r>
            <a:endParaRPr lang="en-US" dirty="0" smtClean="0"/>
          </a:p>
        </p:txBody>
      </p:sp>
      <p:pic>
        <p:nvPicPr>
          <p:cNvPr id="4" name="Picture 3"/>
          <p:cNvPicPr>
            <a:picLocks noChangeAspect="1"/>
          </p:cNvPicPr>
          <p:nvPr/>
        </p:nvPicPr>
        <p:blipFill>
          <a:blip r:embed="rId2"/>
          <a:stretch>
            <a:fillRect/>
          </a:stretch>
        </p:blipFill>
        <p:spPr>
          <a:xfrm>
            <a:off x="6443272" y="762000"/>
            <a:ext cx="2700728" cy="17907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Comments on the Club</a:t>
            </a:r>
            <a:endParaRPr lang="en-US" dirty="0"/>
          </a:p>
        </p:txBody>
      </p:sp>
      <p:sp>
        <p:nvSpPr>
          <p:cNvPr id="3" name="Text Placeholder 2"/>
          <p:cNvSpPr>
            <a:spLocks noGrp="1"/>
          </p:cNvSpPr>
          <p:nvPr>
            <p:ph type="body" idx="1"/>
          </p:nvPr>
        </p:nvSpPr>
        <p:spPr/>
        <p:txBody>
          <a:bodyPr/>
          <a:lstStyle/>
          <a:p>
            <a:r>
              <a:rPr lang="en-US" dirty="0" smtClean="0"/>
              <a:t>7</a:t>
            </a:r>
            <a:r>
              <a:rPr lang="en-US" baseline="30000" dirty="0" smtClean="0"/>
              <a:t>th</a:t>
            </a:r>
            <a:r>
              <a:rPr lang="en-US" dirty="0" smtClean="0"/>
              <a:t> grade girl</a:t>
            </a:r>
            <a:endParaRPr lang="en-US" dirty="0"/>
          </a:p>
        </p:txBody>
      </p:sp>
      <p:sp>
        <p:nvSpPr>
          <p:cNvPr id="4" name="Text Placeholder 3"/>
          <p:cNvSpPr>
            <a:spLocks noGrp="1"/>
          </p:cNvSpPr>
          <p:nvPr>
            <p:ph type="body" sz="half" idx="3"/>
          </p:nvPr>
        </p:nvSpPr>
        <p:spPr/>
        <p:txBody>
          <a:bodyPr/>
          <a:lstStyle/>
          <a:p>
            <a:r>
              <a:rPr lang="en-US" dirty="0" smtClean="0"/>
              <a:t>8</a:t>
            </a:r>
            <a:r>
              <a:rPr lang="en-US" baseline="30000" dirty="0" smtClean="0"/>
              <a:t>th</a:t>
            </a:r>
            <a:r>
              <a:rPr lang="en-US" dirty="0" smtClean="0"/>
              <a:t> grade boy</a:t>
            </a:r>
            <a:endParaRPr lang="en-US" dirty="0"/>
          </a:p>
        </p:txBody>
      </p:sp>
      <p:sp>
        <p:nvSpPr>
          <p:cNvPr id="5" name="Content Placeholder 4"/>
          <p:cNvSpPr>
            <a:spLocks noGrp="1"/>
          </p:cNvSpPr>
          <p:nvPr>
            <p:ph sz="quarter" idx="2"/>
          </p:nvPr>
        </p:nvSpPr>
        <p:spPr/>
        <p:txBody>
          <a:bodyPr>
            <a:normAutofit/>
          </a:bodyPr>
          <a:lstStyle/>
          <a:p>
            <a:r>
              <a:rPr lang="en-US" sz="4000" dirty="0" smtClean="0"/>
              <a:t>“Next year, can we meet every day.”</a:t>
            </a:r>
            <a:endParaRPr lang="en-US" sz="4000" dirty="0"/>
          </a:p>
        </p:txBody>
      </p:sp>
      <p:sp>
        <p:nvSpPr>
          <p:cNvPr id="6" name="Content Placeholder 5"/>
          <p:cNvSpPr>
            <a:spLocks noGrp="1"/>
          </p:cNvSpPr>
          <p:nvPr>
            <p:ph sz="quarter" idx="4"/>
          </p:nvPr>
        </p:nvSpPr>
        <p:spPr/>
        <p:txBody>
          <a:bodyPr>
            <a:normAutofit/>
          </a:bodyPr>
          <a:lstStyle/>
          <a:p>
            <a:r>
              <a:rPr lang="en-US" sz="4000" dirty="0" smtClean="0"/>
              <a:t>I used to think reading was boring but you showed me it’s exciting.”</a:t>
            </a:r>
            <a:endParaRPr lang="en-US" sz="4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326136"/>
          </a:xfrm>
        </p:spPr>
        <p:txBody>
          <a:bodyPr/>
          <a:lstStyle/>
          <a:p>
            <a:endParaRPr lang="en-US" dirty="0"/>
          </a:p>
        </p:txBody>
      </p:sp>
      <p:sp>
        <p:nvSpPr>
          <p:cNvPr id="3" name="Content Placeholder 2"/>
          <p:cNvSpPr>
            <a:spLocks noGrp="1"/>
          </p:cNvSpPr>
          <p:nvPr>
            <p:ph idx="1"/>
          </p:nvPr>
        </p:nvSpPr>
        <p:spPr>
          <a:xfrm>
            <a:off x="914400" y="1066800"/>
            <a:ext cx="7772400" cy="5288760"/>
          </a:xfrm>
        </p:spPr>
        <p:txBody>
          <a:bodyPr/>
          <a:lstStyle/>
          <a:p>
            <a:endParaRPr lang="en-US" dirty="0"/>
          </a:p>
        </p:txBody>
      </p:sp>
      <p:pic>
        <p:nvPicPr>
          <p:cNvPr id="4" name="Picture 3" descr="http://www.schoollibraryjournal.com/articles/images/SLJ/20090501/Bluford_568_p3.jpg"/>
          <p:cNvPicPr/>
          <p:nvPr/>
        </p:nvPicPr>
        <p:blipFill>
          <a:blip r:embed="rId2" cstate="print"/>
          <a:srcRect/>
          <a:stretch>
            <a:fillRect/>
          </a:stretch>
        </p:blipFill>
        <p:spPr bwMode="auto">
          <a:xfrm>
            <a:off x="3048000" y="1143000"/>
            <a:ext cx="4267200"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Impact</a:t>
            </a:r>
            <a:endParaRPr lang="en-US" dirty="0"/>
          </a:p>
        </p:txBody>
      </p:sp>
      <p:sp>
        <p:nvSpPr>
          <p:cNvPr id="3" name="Content Placeholder 2"/>
          <p:cNvSpPr>
            <a:spLocks noGrp="1"/>
          </p:cNvSpPr>
          <p:nvPr>
            <p:ph idx="1"/>
          </p:nvPr>
        </p:nvSpPr>
        <p:spPr/>
        <p:txBody>
          <a:bodyPr>
            <a:normAutofit/>
          </a:bodyPr>
          <a:lstStyle/>
          <a:p>
            <a:r>
              <a:rPr lang="en-US" dirty="0" smtClean="0"/>
              <a:t>Of the </a:t>
            </a:r>
            <a:r>
              <a:rPr lang="en-US" sz="3200" dirty="0" smtClean="0"/>
              <a:t>original 22, 7 dropped out, or rarely participated</a:t>
            </a:r>
          </a:p>
          <a:p>
            <a:r>
              <a:rPr lang="en-US" dirty="0" smtClean="0"/>
              <a:t>All read at least 1 book</a:t>
            </a:r>
          </a:p>
          <a:p>
            <a:r>
              <a:rPr lang="en-US" dirty="0" smtClean="0"/>
              <a:t>3 students read all 15 books</a:t>
            </a:r>
          </a:p>
          <a:p>
            <a:r>
              <a:rPr lang="en-US" dirty="0" smtClean="0"/>
              <a:t>Average number of books read -6</a:t>
            </a:r>
          </a:p>
          <a:p>
            <a:r>
              <a:rPr lang="en-US" dirty="0" smtClean="0"/>
              <a:t>Some change in CST scores</a:t>
            </a:r>
          </a:p>
          <a:p>
            <a:endParaRPr lang="en-US" dirty="0" smtClean="0"/>
          </a:p>
          <a:p>
            <a:r>
              <a:rPr lang="en-US" dirty="0" smtClean="0"/>
              <a:t>            </a:t>
            </a:r>
            <a:endParaRPr lang="en-US" dirty="0"/>
          </a:p>
        </p:txBody>
      </p:sp>
      <p:pic>
        <p:nvPicPr>
          <p:cNvPr id="4" name="Picture 3"/>
          <p:cNvPicPr>
            <a:picLocks noChangeAspect="1"/>
          </p:cNvPicPr>
          <p:nvPr/>
        </p:nvPicPr>
        <p:blipFill>
          <a:blip r:embed="rId2"/>
          <a:stretch>
            <a:fillRect/>
          </a:stretch>
        </p:blipFill>
        <p:spPr>
          <a:xfrm>
            <a:off x="1905000" y="4953000"/>
            <a:ext cx="2082800" cy="1249680"/>
          </a:xfrm>
          <a:prstGeom prst="rect">
            <a:avLst/>
          </a:prstGeom>
        </p:spPr>
      </p:pic>
      <p:pic>
        <p:nvPicPr>
          <p:cNvPr id="5" name="Picture 4"/>
          <p:cNvPicPr>
            <a:picLocks noChangeAspect="1"/>
          </p:cNvPicPr>
          <p:nvPr/>
        </p:nvPicPr>
        <p:blipFill>
          <a:blip r:embed="rId3"/>
          <a:stretch>
            <a:fillRect/>
          </a:stretch>
        </p:blipFill>
        <p:spPr>
          <a:xfrm>
            <a:off x="7162800" y="2819400"/>
            <a:ext cx="1083573" cy="14478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5181600"/>
            <a:ext cx="7772400" cy="1136904"/>
          </a:xfrm>
        </p:spPr>
        <p:txBody>
          <a:bodyPr/>
          <a:lstStyle/>
          <a:p>
            <a:pPr algn="ctr"/>
            <a:r>
              <a:rPr lang="en-US" sz="2800" b="0" dirty="0" smtClean="0">
                <a:latin typeface="+mn-lt"/>
              </a:rPr>
              <a:t>Silvia Gutierrez</a:t>
            </a:r>
            <a:br>
              <a:rPr lang="en-US" sz="2800" b="0" dirty="0" smtClean="0">
                <a:latin typeface="+mn-lt"/>
              </a:rPr>
            </a:br>
            <a:r>
              <a:rPr lang="en-US" sz="2800" b="0" dirty="0" smtClean="0"/>
              <a:t> CSLA Conference </a:t>
            </a:r>
            <a:r>
              <a:rPr lang="en-US" sz="2800" b="0" dirty="0" smtClean="0">
                <a:latin typeface="+mn-lt"/>
              </a:rPr>
              <a:t>November 19, 2012</a:t>
            </a:r>
            <a:br>
              <a:rPr lang="en-US" sz="2800" b="0" dirty="0" smtClean="0">
                <a:latin typeface="+mn-lt"/>
              </a:rPr>
            </a:br>
            <a:endParaRPr lang="en-US" sz="2800" b="0" dirty="0">
              <a:latin typeface="+mn-lt"/>
            </a:endParaRPr>
          </a:p>
        </p:txBody>
      </p:sp>
      <p:sp>
        <p:nvSpPr>
          <p:cNvPr id="3" name="Subtitle 2"/>
          <p:cNvSpPr>
            <a:spLocks noGrp="1"/>
          </p:cNvSpPr>
          <p:nvPr>
            <p:ph type="subTitle" idx="1"/>
          </p:nvPr>
        </p:nvSpPr>
        <p:spPr>
          <a:xfrm>
            <a:off x="914400" y="304800"/>
            <a:ext cx="7772400" cy="3200400"/>
          </a:xfrm>
        </p:spPr>
        <p:txBody>
          <a:bodyPr/>
          <a:lstStyle/>
          <a:p>
            <a:r>
              <a:rPr lang="en-US" sz="3600" dirty="0" smtClean="0"/>
              <a:t>  </a:t>
            </a:r>
            <a:endParaRPr lang="en-US" sz="3200" dirty="0"/>
          </a:p>
        </p:txBody>
      </p:sp>
      <p:pic>
        <p:nvPicPr>
          <p:cNvPr id="4" name="Picture 2" descr="C:\Users\Joe\Pictures\street.png"/>
          <p:cNvPicPr>
            <a:picLocks noChangeAspect="1" noChangeArrowheads="1"/>
          </p:cNvPicPr>
          <p:nvPr/>
        </p:nvPicPr>
        <p:blipFill>
          <a:blip r:embed="rId2" cstate="print"/>
          <a:srcRect/>
          <a:stretch>
            <a:fillRect/>
          </a:stretch>
        </p:blipFill>
        <p:spPr bwMode="auto">
          <a:xfrm>
            <a:off x="2286000" y="2057400"/>
            <a:ext cx="4844339" cy="2119319"/>
          </a:xfrm>
          <a:prstGeom prst="rect">
            <a:avLst/>
          </a:prstGeom>
          <a:noFill/>
        </p:spPr>
      </p:pic>
      <p:sp>
        <p:nvSpPr>
          <p:cNvPr id="5" name="Rectangle 4"/>
          <p:cNvSpPr/>
          <p:nvPr/>
        </p:nvSpPr>
        <p:spPr>
          <a:xfrm>
            <a:off x="1066800" y="685801"/>
            <a:ext cx="7010400" cy="954107"/>
          </a:xfrm>
          <a:prstGeom prst="rect">
            <a:avLst/>
          </a:prstGeom>
        </p:spPr>
        <p:txBody>
          <a:bodyPr wrap="square">
            <a:spAutoFit/>
          </a:bodyPr>
          <a:lstStyle/>
          <a:p>
            <a:pPr algn="ctr"/>
            <a:r>
              <a:rPr lang="en-US" sz="2800" dirty="0" smtClean="0"/>
              <a:t>The Street Lit (</a:t>
            </a:r>
            <a:r>
              <a:rPr lang="en-US" sz="2800" dirty="0" err="1" smtClean="0"/>
              <a:t>Bluford</a:t>
            </a:r>
            <a:r>
              <a:rPr lang="en-US" sz="2800" dirty="0" smtClean="0"/>
              <a:t> High) Book Club : </a:t>
            </a:r>
          </a:p>
          <a:p>
            <a:pPr algn="ctr"/>
            <a:r>
              <a:rPr lang="en-US" sz="2800" dirty="0" smtClean="0"/>
              <a:t>Captivating the Struggling Non-reader</a:t>
            </a:r>
            <a:endParaRPr lang="en-US" sz="2800" dirty="0"/>
          </a:p>
        </p:txBody>
      </p:sp>
    </p:spTree>
  </p:cSld>
  <p:clrMapOvr>
    <a:masterClrMapping/>
  </p:clrMapOvr>
  <p:transition spd="slow">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772400" cy="1295400"/>
          </a:xfrm>
        </p:spPr>
        <p:txBody>
          <a:bodyPr/>
          <a:lstStyle/>
          <a:p>
            <a:r>
              <a:rPr lang="en-US" sz="3600" dirty="0" smtClean="0"/>
              <a:t>CST Scores 7</a:t>
            </a:r>
            <a:r>
              <a:rPr lang="en-US" sz="3600" baseline="30000" dirty="0" smtClean="0"/>
              <a:t>th</a:t>
            </a:r>
            <a:r>
              <a:rPr lang="en-US" sz="3600" dirty="0" smtClean="0"/>
              <a:t> Grade 2010-2011</a:t>
            </a:r>
            <a:br>
              <a:rPr lang="en-US" sz="3600" dirty="0" smtClean="0"/>
            </a:br>
            <a:r>
              <a:rPr lang="en-US" sz="3200" dirty="0" smtClean="0"/>
              <a:t>8 increased/4 decreased/2 no change</a:t>
            </a:r>
            <a:endParaRPr lang="en-US" sz="3200" dirty="0"/>
          </a:p>
        </p:txBody>
      </p:sp>
      <p:graphicFrame>
        <p:nvGraphicFramePr>
          <p:cNvPr id="4" name="Content Placeholder 3"/>
          <p:cNvGraphicFramePr>
            <a:graphicFrameLocks noGrp="1"/>
          </p:cNvGraphicFramePr>
          <p:nvPr>
            <p:ph idx="1"/>
          </p:nvPr>
        </p:nvGraphicFramePr>
        <p:xfrm>
          <a:off x="914400" y="1784350"/>
          <a:ext cx="777240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7772400" cy="1295400"/>
          </a:xfrm>
        </p:spPr>
        <p:txBody>
          <a:bodyPr/>
          <a:lstStyle/>
          <a:p>
            <a:r>
              <a:rPr lang="en-US" sz="3600" dirty="0" smtClean="0"/>
              <a:t>CST Scores 8</a:t>
            </a:r>
            <a:r>
              <a:rPr lang="en-US" sz="3600" baseline="30000" dirty="0" smtClean="0"/>
              <a:t>th</a:t>
            </a:r>
            <a:r>
              <a:rPr lang="en-US" sz="3600" dirty="0" smtClean="0"/>
              <a:t> grade 2010-2011</a:t>
            </a:r>
            <a:br>
              <a:rPr lang="en-US" sz="3600" dirty="0" smtClean="0"/>
            </a:br>
            <a:r>
              <a:rPr lang="en-US" sz="3600" dirty="0" smtClean="0"/>
              <a:t>5 increased/ 3 decreased</a:t>
            </a:r>
            <a:endParaRPr lang="en-US" sz="3600" dirty="0"/>
          </a:p>
        </p:txBody>
      </p:sp>
      <p:graphicFrame>
        <p:nvGraphicFramePr>
          <p:cNvPr id="5" name="Content Placeholder 4"/>
          <p:cNvGraphicFramePr>
            <a:graphicFrameLocks noGrp="1"/>
          </p:cNvGraphicFramePr>
          <p:nvPr>
            <p:ph idx="1"/>
          </p:nvPr>
        </p:nvGraphicFramePr>
        <p:xfrm>
          <a:off x="914400" y="1784350"/>
          <a:ext cx="7772400" cy="4572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Room for improvement</a:t>
            </a:r>
            <a:endParaRPr lang="en-US" dirty="0"/>
          </a:p>
        </p:txBody>
      </p:sp>
      <p:sp>
        <p:nvSpPr>
          <p:cNvPr id="3" name="Text Placeholder 2"/>
          <p:cNvSpPr>
            <a:spLocks noGrp="1"/>
          </p:cNvSpPr>
          <p:nvPr>
            <p:ph type="body" idx="1"/>
          </p:nvPr>
        </p:nvSpPr>
        <p:spPr/>
        <p:txBody>
          <a:bodyPr/>
          <a:lstStyle/>
          <a:p>
            <a:r>
              <a:rPr lang="en-US" dirty="0" smtClean="0"/>
              <a:t>How it was conducted</a:t>
            </a:r>
            <a:endParaRPr lang="en-US" dirty="0"/>
          </a:p>
        </p:txBody>
      </p:sp>
      <p:sp>
        <p:nvSpPr>
          <p:cNvPr id="4" name="Text Placeholder 3"/>
          <p:cNvSpPr>
            <a:spLocks noGrp="1"/>
          </p:cNvSpPr>
          <p:nvPr>
            <p:ph type="body" sz="half" idx="3"/>
          </p:nvPr>
        </p:nvSpPr>
        <p:spPr/>
        <p:txBody>
          <a:bodyPr/>
          <a:lstStyle/>
          <a:p>
            <a:r>
              <a:rPr lang="en-US" dirty="0" smtClean="0"/>
              <a:t>Changes </a:t>
            </a:r>
            <a:endParaRPr lang="en-US" dirty="0"/>
          </a:p>
        </p:txBody>
      </p:sp>
      <p:sp>
        <p:nvSpPr>
          <p:cNvPr id="5" name="Content Placeholder 4"/>
          <p:cNvSpPr>
            <a:spLocks noGrp="1"/>
          </p:cNvSpPr>
          <p:nvPr>
            <p:ph sz="quarter" idx="2"/>
          </p:nvPr>
        </p:nvSpPr>
        <p:spPr>
          <a:xfrm>
            <a:off x="304800" y="2459037"/>
            <a:ext cx="4192588" cy="3959352"/>
          </a:xfrm>
        </p:spPr>
        <p:txBody>
          <a:bodyPr>
            <a:normAutofit fontScale="92500" lnSpcReduction="10000"/>
          </a:bodyPr>
          <a:lstStyle/>
          <a:p>
            <a:r>
              <a:rPr lang="en-US" dirty="0" smtClean="0"/>
              <a:t>27 members</a:t>
            </a:r>
          </a:p>
          <a:p>
            <a:r>
              <a:rPr lang="en-US" dirty="0" smtClean="0"/>
              <a:t>Met weekly in library for 20 minutes during Advisory</a:t>
            </a:r>
          </a:p>
          <a:p>
            <a:r>
              <a:rPr lang="en-US" dirty="0" smtClean="0"/>
              <a:t>Students chose books and were then assigned to a group reading the same book. Groups ranged in size from 2 – 4.</a:t>
            </a:r>
          </a:p>
          <a:p>
            <a:r>
              <a:rPr lang="en-US" dirty="0" smtClean="0"/>
              <a:t>Groups provided with guided questions worksheet</a:t>
            </a:r>
          </a:p>
          <a:p>
            <a:r>
              <a:rPr lang="en-US" dirty="0" smtClean="0"/>
              <a:t>I circulated among groups to listen and guide discussion</a:t>
            </a:r>
          </a:p>
          <a:p>
            <a:endParaRPr lang="en-US" dirty="0"/>
          </a:p>
        </p:txBody>
      </p:sp>
      <p:sp>
        <p:nvSpPr>
          <p:cNvPr id="6" name="Content Placeholder 5"/>
          <p:cNvSpPr>
            <a:spLocks noGrp="1"/>
          </p:cNvSpPr>
          <p:nvPr>
            <p:ph sz="quarter" idx="4"/>
          </p:nvPr>
        </p:nvSpPr>
        <p:spPr>
          <a:xfrm>
            <a:off x="4645025" y="2459037"/>
            <a:ext cx="4194175" cy="3959352"/>
          </a:xfrm>
        </p:spPr>
        <p:txBody>
          <a:bodyPr>
            <a:normAutofit fontScale="92500"/>
          </a:bodyPr>
          <a:lstStyle/>
          <a:p>
            <a:r>
              <a:rPr lang="en-US" dirty="0" smtClean="0"/>
              <a:t>10-12 members max</a:t>
            </a:r>
          </a:p>
          <a:p>
            <a:r>
              <a:rPr lang="en-US" dirty="0" smtClean="0"/>
              <a:t>Meet 2 – 3 times a week</a:t>
            </a:r>
          </a:p>
          <a:p>
            <a:pPr lvl="1"/>
            <a:r>
              <a:rPr lang="en-US" dirty="0" smtClean="0"/>
              <a:t>Day 1 - SSR or  TL reads aloud</a:t>
            </a:r>
          </a:p>
          <a:p>
            <a:pPr lvl="1"/>
            <a:r>
              <a:rPr lang="en-US" dirty="0" smtClean="0"/>
              <a:t>Day 2 -small group discussion</a:t>
            </a:r>
          </a:p>
          <a:p>
            <a:pPr lvl="1"/>
            <a:r>
              <a:rPr lang="en-US" dirty="0" smtClean="0"/>
              <a:t>Day 3- large group discussion</a:t>
            </a:r>
          </a:p>
          <a:p>
            <a:pPr lvl="1"/>
            <a:r>
              <a:rPr lang="en-US" dirty="0" smtClean="0"/>
              <a:t>Include written reflection</a:t>
            </a:r>
          </a:p>
          <a:p>
            <a:r>
              <a:rPr lang="en-US" dirty="0" smtClean="0"/>
              <a:t>Students read the same book, or choose between two books</a:t>
            </a:r>
          </a:p>
          <a:p>
            <a:r>
              <a:rPr lang="en-US" dirty="0" smtClean="0"/>
              <a:t>Include individual conferences</a:t>
            </a:r>
          </a:p>
          <a:p>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a:xfrm>
            <a:off x="914400" y="1295400"/>
            <a:ext cx="7772400" cy="5060160"/>
          </a:xfrm>
        </p:spPr>
        <p:txBody>
          <a:bodyPr>
            <a:normAutofit/>
          </a:bodyPr>
          <a:lstStyle/>
          <a:p>
            <a:r>
              <a:rPr lang="en-US" sz="2100" dirty="0" smtClean="0"/>
              <a:t>Readings on Adolescent Literacy</a:t>
            </a:r>
          </a:p>
          <a:p>
            <a:pPr lvl="1"/>
            <a:endParaRPr lang="en-US" sz="2100" dirty="0" smtClean="0"/>
          </a:p>
          <a:p>
            <a:r>
              <a:rPr lang="en-US" sz="2100" dirty="0" smtClean="0"/>
              <a:t>Street Lit Book Lists/Collection Development</a:t>
            </a:r>
          </a:p>
          <a:p>
            <a:pPr lvl="1"/>
            <a:r>
              <a:rPr lang="en-US" sz="2100" u="sng" dirty="0" smtClean="0">
                <a:hlinkClick r:id="rId2"/>
              </a:rPr>
              <a:t>http://www.pages.drexel.edu/~gdc27/final/documents/schoollibraryurbanlitbooklist.pdf</a:t>
            </a:r>
            <a:endParaRPr lang="en-US" sz="2100" u="sng" dirty="0" smtClean="0"/>
          </a:p>
          <a:p>
            <a:pPr lvl="1"/>
            <a:endParaRPr lang="en-US" sz="2100" u="sng" dirty="0" smtClean="0"/>
          </a:p>
          <a:p>
            <a:pPr lvl="1"/>
            <a:r>
              <a:rPr lang="en-US" sz="2100" dirty="0" smtClean="0">
                <a:hlinkClick r:id="rId3"/>
              </a:rPr>
              <a:t>http://wikis.ala.org/professionaltips/index.php?title=Street_Lit_Collection_Development_Resources</a:t>
            </a:r>
            <a:endParaRPr lang="en-US" sz="2100" dirty="0" smtClean="0"/>
          </a:p>
          <a:p>
            <a:pPr lvl="1"/>
            <a:endParaRPr lang="en-US" sz="2100" dirty="0" smtClean="0"/>
          </a:p>
          <a:p>
            <a:pPr lvl="1"/>
            <a:r>
              <a:rPr lang="en-US" sz="2100" dirty="0" smtClean="0">
                <a:hlinkClick r:id="rId4"/>
              </a:rPr>
              <a:t>http://www.streetfiction.org/</a:t>
            </a:r>
            <a:endParaRPr lang="en-US" sz="2100" dirty="0" smtClean="0"/>
          </a:p>
          <a:p>
            <a:r>
              <a:rPr lang="en-US" sz="2100" dirty="0" smtClean="0"/>
              <a:t>Townsend Press</a:t>
            </a:r>
          </a:p>
          <a:p>
            <a:pPr lvl="1"/>
            <a:r>
              <a:rPr lang="en-US" sz="2100" dirty="0" smtClean="0">
                <a:hlinkClick r:id="rId5"/>
              </a:rPr>
              <a:t>http://www.townsendpress.com/our-books/bluford-series/</a:t>
            </a:r>
            <a:endParaRPr lang="en-US" sz="2100" dirty="0" smtClean="0"/>
          </a:p>
          <a:p>
            <a:pPr lvl="1"/>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990600" y="3719128"/>
            <a:ext cx="2362200" cy="2376872"/>
          </a:xfrm>
          <a:prstGeom prst="rect">
            <a:avLst/>
          </a:prstGeom>
        </p:spPr>
      </p:pic>
      <p:pic>
        <p:nvPicPr>
          <p:cNvPr id="6" name="Picture 5"/>
          <p:cNvPicPr>
            <a:picLocks noChangeAspect="1"/>
          </p:cNvPicPr>
          <p:nvPr/>
        </p:nvPicPr>
        <p:blipFill>
          <a:blip r:embed="rId3"/>
          <a:stretch>
            <a:fillRect/>
          </a:stretch>
        </p:blipFill>
        <p:spPr>
          <a:xfrm>
            <a:off x="6858000" y="1752600"/>
            <a:ext cx="1549400" cy="2517775"/>
          </a:xfrm>
          <a:prstGeom prst="rect">
            <a:avLst/>
          </a:prstGeom>
        </p:spPr>
      </p:pic>
      <p:pic>
        <p:nvPicPr>
          <p:cNvPr id="7" name="Picture 6"/>
          <p:cNvPicPr>
            <a:picLocks noChangeAspect="1"/>
          </p:cNvPicPr>
          <p:nvPr/>
        </p:nvPicPr>
        <p:blipFill>
          <a:blip r:embed="rId4"/>
          <a:stretch>
            <a:fillRect/>
          </a:stretch>
        </p:blipFill>
        <p:spPr>
          <a:xfrm>
            <a:off x="762000" y="304800"/>
            <a:ext cx="2336800" cy="3479800"/>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295400" y="1905000"/>
            <a:ext cx="1511300" cy="2019300"/>
          </a:xfrm>
          <a:prstGeom prst="rect">
            <a:avLst/>
          </a:prstGeom>
        </p:spPr>
      </p:pic>
      <p:pic>
        <p:nvPicPr>
          <p:cNvPr id="7" name="Picture 6"/>
          <p:cNvPicPr>
            <a:picLocks noChangeAspect="1"/>
          </p:cNvPicPr>
          <p:nvPr/>
        </p:nvPicPr>
        <p:blipFill>
          <a:blip r:embed="rId3"/>
          <a:stretch>
            <a:fillRect/>
          </a:stretch>
        </p:blipFill>
        <p:spPr>
          <a:xfrm>
            <a:off x="5867400" y="1828800"/>
            <a:ext cx="2616200" cy="1569720"/>
          </a:xfrm>
          <a:prstGeom prst="rect">
            <a:avLst/>
          </a:prstGeom>
        </p:spPr>
      </p:pic>
      <p:pic>
        <p:nvPicPr>
          <p:cNvPr id="8" name="Picture 7"/>
          <p:cNvPicPr>
            <a:picLocks noChangeAspect="1"/>
          </p:cNvPicPr>
          <p:nvPr/>
        </p:nvPicPr>
        <p:blipFill>
          <a:blip r:embed="rId4"/>
          <a:stretch>
            <a:fillRect/>
          </a:stretch>
        </p:blipFill>
        <p:spPr>
          <a:xfrm>
            <a:off x="1295400" y="3733800"/>
            <a:ext cx="3149600" cy="2578100"/>
          </a:xfrm>
          <a:prstGeom prst="rect">
            <a:avLst/>
          </a:prstGeom>
        </p:spPr>
      </p:pic>
      <p:pic>
        <p:nvPicPr>
          <p:cNvPr id="10" name="Picture 9"/>
          <p:cNvPicPr>
            <a:picLocks noChangeAspect="1"/>
          </p:cNvPicPr>
          <p:nvPr/>
        </p:nvPicPr>
        <p:blipFill>
          <a:blip r:embed="rId5"/>
          <a:stretch>
            <a:fillRect/>
          </a:stretch>
        </p:blipFill>
        <p:spPr>
          <a:xfrm>
            <a:off x="3657600" y="1524000"/>
            <a:ext cx="1485900" cy="20828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3352800"/>
            <a:ext cx="7772400" cy="2965704"/>
          </a:xfrm>
        </p:spPr>
        <p:txBody>
          <a:bodyPr/>
          <a:lstStyle/>
          <a:p>
            <a:pPr>
              <a:lnSpc>
                <a:spcPct val="94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b="0" dirty="0" smtClean="0"/>
              <a:t>What is street lit?</a:t>
            </a:r>
            <a:br>
              <a:rPr lang="en-US" b="0" dirty="0" smtClean="0"/>
            </a:br>
            <a:r>
              <a:rPr lang="en-US" sz="1800" b="0" dirty="0" smtClean="0">
                <a:solidFill>
                  <a:schemeClr val="tx2">
                    <a:lumMod val="75000"/>
                  </a:schemeClr>
                </a:solidFill>
              </a:rPr>
              <a:t>“</a:t>
            </a:r>
            <a:r>
              <a:rPr lang="en-GB" sz="1800" b="0" dirty="0" smtClean="0">
                <a:solidFill>
                  <a:schemeClr val="tx2">
                    <a:lumMod val="75000"/>
                  </a:schemeClr>
                </a:solidFill>
                <a:latin typeface="Verdana" pitchFamily="32" charset="0"/>
              </a:rPr>
              <a:t>Gritty stories about daily life, relationships, and survival in poor, urban </a:t>
            </a:r>
            <a:r>
              <a:rPr lang="en-GB" sz="1800" b="0" dirty="0" err="1" smtClean="0">
                <a:solidFill>
                  <a:schemeClr val="tx2">
                    <a:lumMod val="75000"/>
                  </a:schemeClr>
                </a:solidFill>
                <a:latin typeface="Verdana" pitchFamily="32" charset="0"/>
              </a:rPr>
              <a:t>neighborhoods</a:t>
            </a:r>
            <a:r>
              <a:rPr lang="en-GB" sz="1800" b="0" dirty="0" smtClean="0">
                <a:solidFill>
                  <a:schemeClr val="tx2">
                    <a:lumMod val="75000"/>
                  </a:schemeClr>
                </a:solidFill>
                <a:latin typeface="Verdana" pitchFamily="32" charset="0"/>
              </a:rPr>
              <a:t>.“ </a:t>
            </a:r>
            <a:br>
              <a:rPr lang="en-GB" sz="1800" b="0" dirty="0" smtClean="0">
                <a:solidFill>
                  <a:schemeClr val="tx2">
                    <a:lumMod val="75000"/>
                  </a:schemeClr>
                </a:solidFill>
                <a:latin typeface="Verdana" pitchFamily="32" charset="0"/>
              </a:rPr>
            </a:br>
            <a:r>
              <a:rPr lang="en-GB" sz="1800" b="0" dirty="0" smtClean="0">
                <a:solidFill>
                  <a:schemeClr val="tx2">
                    <a:lumMod val="75000"/>
                  </a:schemeClr>
                </a:solidFill>
                <a:latin typeface="Verdana" pitchFamily="32" charset="0"/>
              </a:rPr>
              <a:t>Melanie </a:t>
            </a:r>
            <a:r>
              <a:rPr lang="en-GB" sz="1800" b="0" dirty="0" err="1" smtClean="0">
                <a:solidFill>
                  <a:schemeClr val="tx2">
                    <a:lumMod val="75000"/>
                  </a:schemeClr>
                </a:solidFill>
                <a:latin typeface="Verdana" pitchFamily="32" charset="0"/>
              </a:rPr>
              <a:t>Honig</a:t>
            </a:r>
            <a:r>
              <a:rPr lang="en-GB" sz="1800" b="0" dirty="0" smtClean="0">
                <a:solidFill>
                  <a:schemeClr val="tx2">
                    <a:lumMod val="75000"/>
                  </a:schemeClr>
                </a:solidFill>
                <a:latin typeface="Verdana" pitchFamily="32" charset="0"/>
              </a:rPr>
              <a:t>, author.</a:t>
            </a:r>
            <a:r>
              <a:rPr lang="en-GB" sz="1800" dirty="0" smtClean="0">
                <a:solidFill>
                  <a:schemeClr val="tx2">
                    <a:lumMod val="75000"/>
                  </a:schemeClr>
                </a:solidFill>
                <a:latin typeface="Verdana" pitchFamily="32" charset="0"/>
              </a:rPr>
              <a:t/>
            </a:r>
            <a:br>
              <a:rPr lang="en-GB" sz="1800" dirty="0" smtClean="0">
                <a:solidFill>
                  <a:schemeClr val="tx2">
                    <a:lumMod val="75000"/>
                  </a:schemeClr>
                </a:solidFill>
                <a:latin typeface="Verdana" pitchFamily="32" charset="0"/>
              </a:rPr>
            </a:br>
            <a:r>
              <a:rPr lang="en-GB" sz="1800" b="0" dirty="0" smtClean="0">
                <a:solidFill>
                  <a:schemeClr val="tx2">
                    <a:lumMod val="75000"/>
                  </a:schemeClr>
                </a:solidFill>
                <a:latin typeface="Verdana" pitchFamily="32" charset="0"/>
              </a:rPr>
              <a:t>“</a:t>
            </a:r>
            <a:r>
              <a:rPr lang="en-US" sz="2000" b="0" dirty="0" smtClean="0">
                <a:solidFill>
                  <a:schemeClr val="tx2">
                    <a:lumMod val="75000"/>
                  </a:schemeClr>
                </a:solidFill>
              </a:rPr>
              <a:t>A subgenre of African American fiction that depicts the survival lifestyles of inner-city residents…the struggles and inequities, but also the hope and possibilities of daily life experiences…” </a:t>
            </a:r>
            <a:br>
              <a:rPr lang="en-US" sz="2000" b="0" dirty="0" smtClean="0">
                <a:solidFill>
                  <a:schemeClr val="tx2">
                    <a:lumMod val="75000"/>
                  </a:schemeClr>
                </a:solidFill>
              </a:rPr>
            </a:br>
            <a:r>
              <a:rPr lang="en-US" sz="2000" b="0" dirty="0" smtClean="0">
                <a:solidFill>
                  <a:schemeClr val="tx2">
                    <a:lumMod val="75000"/>
                  </a:schemeClr>
                </a:solidFill>
              </a:rPr>
              <a:t>Vanessa Irvin Morris, Professor, Drexel University.</a:t>
            </a:r>
            <a:r>
              <a:rPr lang="en-GB" sz="2000" dirty="0" smtClean="0">
                <a:solidFill>
                  <a:schemeClr val="tx2">
                    <a:lumMod val="75000"/>
                  </a:schemeClr>
                </a:solidFill>
                <a:latin typeface="Verdana" pitchFamily="32" charset="0"/>
              </a:rPr>
              <a:t/>
            </a:r>
            <a:br>
              <a:rPr lang="en-GB" sz="2000" dirty="0" smtClean="0">
                <a:solidFill>
                  <a:schemeClr val="tx2">
                    <a:lumMod val="75000"/>
                  </a:schemeClr>
                </a:solidFill>
                <a:latin typeface="Verdana" pitchFamily="32" charset="0"/>
              </a:rPr>
            </a:br>
            <a:endParaRPr lang="en-US" sz="2000" dirty="0">
              <a:solidFill>
                <a:schemeClr val="tx2">
                  <a:lumMod val="75000"/>
                </a:schemeClr>
              </a:solidFill>
            </a:endParaRPr>
          </a:p>
        </p:txBody>
      </p:sp>
      <p:sp>
        <p:nvSpPr>
          <p:cNvPr id="3" name="Subtitle 2"/>
          <p:cNvSpPr>
            <a:spLocks noGrp="1"/>
          </p:cNvSpPr>
          <p:nvPr>
            <p:ph type="subTitle" idx="1"/>
          </p:nvPr>
        </p:nvSpPr>
        <p:spPr>
          <a:xfrm>
            <a:off x="914400" y="762000"/>
            <a:ext cx="7772400" cy="2438400"/>
          </a:xfrm>
        </p:spPr>
        <p:txBody>
          <a:bodyPr/>
          <a:lstStyle/>
          <a:p>
            <a:endParaRPr lang="en-US" dirty="0"/>
          </a:p>
        </p:txBody>
      </p:sp>
      <p:pic>
        <p:nvPicPr>
          <p:cNvPr id="11266" name="Picture 2" descr="http://ts1.mm.bing.net/th?id=H.4555466456500460&amp;pid=15.1"/>
          <p:cNvPicPr>
            <a:picLocks noChangeAspect="1" noChangeArrowheads="1"/>
          </p:cNvPicPr>
          <p:nvPr/>
        </p:nvPicPr>
        <p:blipFill>
          <a:blip r:embed="rId2" cstate="print"/>
          <a:srcRect/>
          <a:stretch>
            <a:fillRect/>
          </a:stretch>
        </p:blipFill>
        <p:spPr bwMode="auto">
          <a:xfrm>
            <a:off x="1170622" y="762001"/>
            <a:ext cx="1953578" cy="2362200"/>
          </a:xfrm>
          <a:prstGeom prst="rect">
            <a:avLst/>
          </a:prstGeom>
          <a:noFill/>
        </p:spPr>
      </p:pic>
      <p:sp>
        <p:nvSpPr>
          <p:cNvPr id="11270" name="AutoShape 6" descr="http://choklitcity.com/yahoo_site_admin/assets/images/city-street-signs-posters.6125829_std.jpg"/>
          <p:cNvSpPr>
            <a:spLocks noChangeAspect="1" noChangeArrowheads="1"/>
          </p:cNvSpPr>
          <p:nvPr/>
        </p:nvSpPr>
        <p:spPr bwMode="auto">
          <a:xfrm>
            <a:off x="155575" y="-2057400"/>
            <a:ext cx="3076575" cy="42862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1272" name="Picture 8" descr="http://choklitcity.com/yahoo_site_admin/assets/images/city-street-signs-posters.6125829_std.jpg"/>
          <p:cNvPicPr>
            <a:picLocks noChangeAspect="1" noChangeArrowheads="1"/>
          </p:cNvPicPr>
          <p:nvPr/>
        </p:nvPicPr>
        <p:blipFill>
          <a:blip r:embed="rId3" cstate="print"/>
          <a:srcRect/>
          <a:stretch>
            <a:fillRect/>
          </a:stretch>
        </p:blipFill>
        <p:spPr bwMode="auto">
          <a:xfrm>
            <a:off x="3886200" y="914400"/>
            <a:ext cx="1783419" cy="2209800"/>
          </a:xfrm>
          <a:prstGeom prst="rect">
            <a:avLst/>
          </a:prstGeom>
          <a:noFill/>
        </p:spPr>
      </p:pic>
      <p:pic>
        <p:nvPicPr>
          <p:cNvPr id="11274" name="Picture 10" descr="http://ts2.mm.bing.net/th?id=H.4737070515618245&amp;pid=15.1"/>
          <p:cNvPicPr>
            <a:picLocks noChangeAspect="1" noChangeArrowheads="1"/>
          </p:cNvPicPr>
          <p:nvPr/>
        </p:nvPicPr>
        <p:blipFill>
          <a:blip r:embed="rId4" cstate="print"/>
          <a:srcRect/>
          <a:stretch>
            <a:fillRect/>
          </a:stretch>
        </p:blipFill>
        <p:spPr bwMode="auto">
          <a:xfrm>
            <a:off x="6172200" y="725498"/>
            <a:ext cx="1936434" cy="2398702"/>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Today’s Agenda</a:t>
            </a:r>
            <a:br>
              <a:rPr lang="en-US" dirty="0" smtClean="0"/>
            </a:br>
            <a:endParaRPr lang="en-US" dirty="0"/>
          </a:p>
        </p:txBody>
      </p:sp>
      <p:sp>
        <p:nvSpPr>
          <p:cNvPr id="3" name="Content Placeholder 2"/>
          <p:cNvSpPr>
            <a:spLocks noGrp="1"/>
          </p:cNvSpPr>
          <p:nvPr>
            <p:ph idx="1"/>
          </p:nvPr>
        </p:nvSpPr>
        <p:spPr>
          <a:xfrm>
            <a:off x="914400" y="1905000"/>
            <a:ext cx="7772400" cy="4572000"/>
          </a:xfrm>
        </p:spPr>
        <p:txBody>
          <a:bodyPr/>
          <a:lstStyle/>
          <a:p>
            <a:pPr>
              <a:buNone/>
            </a:pPr>
            <a:endParaRPr lang="en-US" dirty="0" smtClean="0"/>
          </a:p>
          <a:p>
            <a:pPr>
              <a:buNone/>
            </a:pPr>
            <a:r>
              <a:rPr lang="en-US" dirty="0" smtClean="0"/>
              <a:t>	The Members</a:t>
            </a:r>
          </a:p>
          <a:p>
            <a:pPr>
              <a:buNone/>
            </a:pPr>
            <a:r>
              <a:rPr lang="en-US" dirty="0" smtClean="0"/>
              <a:t>	The Books</a:t>
            </a:r>
          </a:p>
          <a:p>
            <a:pPr>
              <a:buNone/>
            </a:pPr>
            <a:r>
              <a:rPr lang="en-US" dirty="0" smtClean="0"/>
              <a:t>	The Club</a:t>
            </a:r>
          </a:p>
          <a:p>
            <a:pPr>
              <a:buNone/>
            </a:pPr>
            <a:r>
              <a:rPr lang="en-US" dirty="0" smtClean="0"/>
              <a:t>	The Impact</a:t>
            </a:r>
          </a:p>
          <a:p>
            <a:pPr>
              <a:buNone/>
            </a:pPr>
            <a:r>
              <a:rPr lang="en-US" dirty="0" smtClean="0"/>
              <a:t>	Recommended Changes</a:t>
            </a:r>
            <a:endParaRPr lang="en-US" dirty="0"/>
          </a:p>
        </p:txBody>
      </p:sp>
      <p:pic>
        <p:nvPicPr>
          <p:cNvPr id="4" name="Picture 3"/>
          <p:cNvPicPr>
            <a:picLocks noChangeAspect="1"/>
          </p:cNvPicPr>
          <p:nvPr/>
        </p:nvPicPr>
        <p:blipFill>
          <a:blip r:embed="rId2"/>
          <a:stretch>
            <a:fillRect/>
          </a:stretch>
        </p:blipFill>
        <p:spPr>
          <a:xfrm>
            <a:off x="4724400" y="2514600"/>
            <a:ext cx="3810000" cy="21336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478536"/>
          </a:xfrm>
        </p:spPr>
        <p:txBody>
          <a:bodyPr/>
          <a:lstStyle/>
          <a:p>
            <a:r>
              <a:rPr lang="en-US" sz="2400" dirty="0" smtClean="0"/>
              <a:t>Bancroft Middle School Long Beach, California</a:t>
            </a:r>
            <a:endParaRPr lang="en-US" sz="2400" dirty="0"/>
          </a:p>
        </p:txBody>
      </p:sp>
      <p:sp>
        <p:nvSpPr>
          <p:cNvPr id="3" name="Content Placeholder 2"/>
          <p:cNvSpPr>
            <a:spLocks noGrp="1"/>
          </p:cNvSpPr>
          <p:nvPr>
            <p:ph idx="1"/>
          </p:nvPr>
        </p:nvSpPr>
        <p:spPr>
          <a:xfrm>
            <a:off x="914400" y="1066800"/>
            <a:ext cx="7772400" cy="5562600"/>
          </a:xfrm>
        </p:spPr>
        <p:txBody>
          <a:bodyPr>
            <a:normAutofit fontScale="92500" lnSpcReduction="20000"/>
          </a:bodyPr>
          <a:lstStyle/>
          <a:p>
            <a:pPr>
              <a:buNone/>
            </a:pPr>
            <a:r>
              <a:rPr lang="en-US" sz="2300" b="1" dirty="0" smtClean="0"/>
              <a:t>2010-2011 School Year-      Student Enrollment  1,100 students</a:t>
            </a:r>
          </a:p>
          <a:p>
            <a:pPr>
              <a:buNone/>
            </a:pPr>
            <a:r>
              <a:rPr lang="en-US" sz="2300" b="1" dirty="0" smtClean="0"/>
              <a:t>Percent of Total Enrollment /Percent  Scoring at Advanced or Proficient</a:t>
            </a:r>
          </a:p>
          <a:p>
            <a:endParaRPr lang="en-US" sz="2300" b="1" dirty="0" smtClean="0"/>
          </a:p>
          <a:p>
            <a:r>
              <a:rPr lang="en-US" sz="2300" dirty="0" smtClean="0"/>
              <a:t>Black or African American 15.4% /53%</a:t>
            </a:r>
          </a:p>
          <a:p>
            <a:r>
              <a:rPr lang="en-US" sz="2300" dirty="0" smtClean="0"/>
              <a:t>American Indian or Alaska Native 0.3% /0%</a:t>
            </a:r>
          </a:p>
          <a:p>
            <a:r>
              <a:rPr lang="en-US" sz="2300" dirty="0" smtClean="0"/>
              <a:t>Asian 9.7% / 75%</a:t>
            </a:r>
          </a:p>
          <a:p>
            <a:r>
              <a:rPr lang="en-US" sz="2300" dirty="0" smtClean="0"/>
              <a:t>Filipino 3.8% /77% </a:t>
            </a:r>
          </a:p>
          <a:p>
            <a:r>
              <a:rPr lang="en-US" sz="2300" dirty="0" smtClean="0"/>
              <a:t>Hispanic or Latino 40.6% /64%</a:t>
            </a:r>
          </a:p>
          <a:p>
            <a:r>
              <a:rPr lang="en-US" sz="2300" dirty="0" smtClean="0"/>
              <a:t>Native Hawaiian or Pacific Islander 2.2%/ 54% </a:t>
            </a:r>
          </a:p>
          <a:p>
            <a:r>
              <a:rPr lang="en-US" sz="2300" dirty="0" smtClean="0"/>
              <a:t>White 26.9% /71%</a:t>
            </a:r>
          </a:p>
          <a:p>
            <a:r>
              <a:rPr lang="en-US" sz="2300" dirty="0" smtClean="0"/>
              <a:t>Two or More Races 0.1% / 100%</a:t>
            </a:r>
          </a:p>
          <a:p>
            <a:r>
              <a:rPr lang="en-US" sz="2300" dirty="0" smtClean="0"/>
              <a:t>Socioeconomically Disadvantaged 49.9% /61%</a:t>
            </a:r>
          </a:p>
          <a:p>
            <a:r>
              <a:rPr lang="en-US" sz="2300" dirty="0" smtClean="0"/>
              <a:t>Students with Disabilities 9.5%/ 40% </a:t>
            </a:r>
          </a:p>
          <a:p>
            <a:r>
              <a:rPr lang="en-US" sz="2300" b="1" dirty="0" smtClean="0">
                <a:solidFill>
                  <a:srgbClr val="FF0000"/>
                </a:solidFill>
              </a:rPr>
              <a:t>English Learners 13.6%/ 20% </a:t>
            </a:r>
          </a:p>
          <a:p>
            <a:endParaRPr lang="en-US" sz="2300" dirty="0" smtClean="0"/>
          </a:p>
          <a:p>
            <a:pPr>
              <a:buNone/>
            </a:pPr>
            <a:endParaRPr lang="en-US" dirty="0" smtClean="0"/>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5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0" dur="5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26" dur="50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0" fill="hold"/>
                                        <p:tgtEl>
                                          <p:spTgt spid="3">
                                            <p:txEl>
                                              <p:pRg st="5" end="5"/>
                                            </p:txEl>
                                          </p:spTgt>
                                        </p:tgtEl>
                                        <p:attrNameLst>
                                          <p:attrName>ppt_x</p:attrName>
                                        </p:attrNameLst>
                                      </p:cBhvr>
                                      <p:tavLst>
                                        <p:tav tm="0">
                                          <p:val>
                                            <p:strVal val="1+#ppt_w/2"/>
                                          </p:val>
                                        </p:tav>
                                        <p:tav tm="100000">
                                          <p:val>
                                            <p:strVal val="#ppt_x"/>
                                          </p:val>
                                        </p:tav>
                                      </p:tavLst>
                                    </p:anim>
                                    <p:anim calcmode="lin" valueType="num">
                                      <p:cBhvr additive="base">
                                        <p:cTn id="32" dur="50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0" fill="hold"/>
                                        <p:tgtEl>
                                          <p:spTgt spid="3">
                                            <p:txEl>
                                              <p:pRg st="6" end="6"/>
                                            </p:txEl>
                                          </p:spTgt>
                                        </p:tgtEl>
                                        <p:attrNameLst>
                                          <p:attrName>ppt_x</p:attrName>
                                        </p:attrNameLst>
                                      </p:cBhvr>
                                      <p:tavLst>
                                        <p:tav tm="0">
                                          <p:val>
                                            <p:strVal val="1+#ppt_w/2"/>
                                          </p:val>
                                        </p:tav>
                                        <p:tav tm="100000">
                                          <p:val>
                                            <p:strVal val="#ppt_x"/>
                                          </p:val>
                                        </p:tav>
                                      </p:tavLst>
                                    </p:anim>
                                    <p:anim calcmode="lin" valueType="num">
                                      <p:cBhvr additive="base">
                                        <p:cTn id="38" dur="50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0" fill="hold"/>
                                        <p:tgtEl>
                                          <p:spTgt spid="3">
                                            <p:txEl>
                                              <p:pRg st="7" end="7"/>
                                            </p:txEl>
                                          </p:spTgt>
                                        </p:tgtEl>
                                        <p:attrNameLst>
                                          <p:attrName>ppt_x</p:attrName>
                                        </p:attrNameLst>
                                      </p:cBhvr>
                                      <p:tavLst>
                                        <p:tav tm="0">
                                          <p:val>
                                            <p:strVal val="1+#ppt_w/2"/>
                                          </p:val>
                                        </p:tav>
                                        <p:tav tm="100000">
                                          <p:val>
                                            <p:strVal val="#ppt_x"/>
                                          </p:val>
                                        </p:tav>
                                      </p:tavLst>
                                    </p:anim>
                                    <p:anim calcmode="lin" valueType="num">
                                      <p:cBhvr additive="base">
                                        <p:cTn id="44" dur="50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0" fill="hold"/>
                                        <p:tgtEl>
                                          <p:spTgt spid="3">
                                            <p:txEl>
                                              <p:pRg st="8" end="8"/>
                                            </p:txEl>
                                          </p:spTgt>
                                        </p:tgtEl>
                                        <p:attrNameLst>
                                          <p:attrName>ppt_x</p:attrName>
                                        </p:attrNameLst>
                                      </p:cBhvr>
                                      <p:tavLst>
                                        <p:tav tm="0">
                                          <p:val>
                                            <p:strVal val="1+#ppt_w/2"/>
                                          </p:val>
                                        </p:tav>
                                        <p:tav tm="100000">
                                          <p:val>
                                            <p:strVal val="#ppt_x"/>
                                          </p:val>
                                        </p:tav>
                                      </p:tavLst>
                                    </p:anim>
                                    <p:anim calcmode="lin" valueType="num">
                                      <p:cBhvr additive="base">
                                        <p:cTn id="50" dur="50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grpId="0"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0" fill="hold"/>
                                        <p:tgtEl>
                                          <p:spTgt spid="3">
                                            <p:txEl>
                                              <p:pRg st="9" end="9"/>
                                            </p:txEl>
                                          </p:spTgt>
                                        </p:tgtEl>
                                        <p:attrNameLst>
                                          <p:attrName>ppt_x</p:attrName>
                                        </p:attrNameLst>
                                      </p:cBhvr>
                                      <p:tavLst>
                                        <p:tav tm="0">
                                          <p:val>
                                            <p:strVal val="1+#ppt_w/2"/>
                                          </p:val>
                                        </p:tav>
                                        <p:tav tm="100000">
                                          <p:val>
                                            <p:strVal val="#ppt_x"/>
                                          </p:val>
                                        </p:tav>
                                      </p:tavLst>
                                    </p:anim>
                                    <p:anim calcmode="lin" valueType="num">
                                      <p:cBhvr additive="base">
                                        <p:cTn id="56" dur="50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grpId="0" nodeType="clickEffect">
                                  <p:stCondLst>
                                    <p:cond delay="0"/>
                                  </p:stCondLst>
                                  <p:childTnLst>
                                    <p:set>
                                      <p:cBhvr>
                                        <p:cTn id="60" dur="1" fill="hold">
                                          <p:stCondLst>
                                            <p:cond delay="0"/>
                                          </p:stCondLst>
                                        </p:cTn>
                                        <p:tgtEl>
                                          <p:spTgt spid="3">
                                            <p:txEl>
                                              <p:pRg st="10" end="10"/>
                                            </p:txEl>
                                          </p:spTgt>
                                        </p:tgtEl>
                                        <p:attrNameLst>
                                          <p:attrName>style.visibility</p:attrName>
                                        </p:attrNameLst>
                                      </p:cBhvr>
                                      <p:to>
                                        <p:strVal val="visible"/>
                                      </p:to>
                                    </p:set>
                                    <p:anim calcmode="lin" valueType="num">
                                      <p:cBhvr additive="base">
                                        <p:cTn id="61" dur="5000" fill="hold"/>
                                        <p:tgtEl>
                                          <p:spTgt spid="3">
                                            <p:txEl>
                                              <p:pRg st="10" end="10"/>
                                            </p:txEl>
                                          </p:spTgt>
                                        </p:tgtEl>
                                        <p:attrNameLst>
                                          <p:attrName>ppt_x</p:attrName>
                                        </p:attrNameLst>
                                      </p:cBhvr>
                                      <p:tavLst>
                                        <p:tav tm="0">
                                          <p:val>
                                            <p:strVal val="1+#ppt_w/2"/>
                                          </p:val>
                                        </p:tav>
                                        <p:tav tm="100000">
                                          <p:val>
                                            <p:strVal val="#ppt_x"/>
                                          </p:val>
                                        </p:tav>
                                      </p:tavLst>
                                    </p:anim>
                                    <p:anim calcmode="lin" valueType="num">
                                      <p:cBhvr additive="base">
                                        <p:cTn id="62" dur="50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grpId="0" nodeType="clickEffect">
                                  <p:stCondLst>
                                    <p:cond delay="0"/>
                                  </p:stCondLst>
                                  <p:childTnLst>
                                    <p:set>
                                      <p:cBhvr>
                                        <p:cTn id="66" dur="1" fill="hold">
                                          <p:stCondLst>
                                            <p:cond delay="0"/>
                                          </p:stCondLst>
                                        </p:cTn>
                                        <p:tgtEl>
                                          <p:spTgt spid="3">
                                            <p:txEl>
                                              <p:pRg st="11" end="11"/>
                                            </p:txEl>
                                          </p:spTgt>
                                        </p:tgtEl>
                                        <p:attrNameLst>
                                          <p:attrName>style.visibility</p:attrName>
                                        </p:attrNameLst>
                                      </p:cBhvr>
                                      <p:to>
                                        <p:strVal val="visible"/>
                                      </p:to>
                                    </p:set>
                                    <p:anim calcmode="lin" valueType="num">
                                      <p:cBhvr additive="base">
                                        <p:cTn id="67" dur="5000" fill="hold"/>
                                        <p:tgtEl>
                                          <p:spTgt spid="3">
                                            <p:txEl>
                                              <p:pRg st="11" end="11"/>
                                            </p:txEl>
                                          </p:spTgt>
                                        </p:tgtEl>
                                        <p:attrNameLst>
                                          <p:attrName>ppt_x</p:attrName>
                                        </p:attrNameLst>
                                      </p:cBhvr>
                                      <p:tavLst>
                                        <p:tav tm="0">
                                          <p:val>
                                            <p:strVal val="1+#ppt_w/2"/>
                                          </p:val>
                                        </p:tav>
                                        <p:tav tm="100000">
                                          <p:val>
                                            <p:strVal val="#ppt_x"/>
                                          </p:val>
                                        </p:tav>
                                      </p:tavLst>
                                    </p:anim>
                                    <p:anim calcmode="lin" valueType="num">
                                      <p:cBhvr additive="base">
                                        <p:cTn id="68" dur="5000" fill="hold"/>
                                        <p:tgtEl>
                                          <p:spTgt spid="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grpId="0" nodeType="clickEffect">
                                  <p:stCondLst>
                                    <p:cond delay="0"/>
                                  </p:stCondLst>
                                  <p:childTnLst>
                                    <p:set>
                                      <p:cBhvr>
                                        <p:cTn id="72" dur="1" fill="hold">
                                          <p:stCondLst>
                                            <p:cond delay="0"/>
                                          </p:stCondLst>
                                        </p:cTn>
                                        <p:tgtEl>
                                          <p:spTgt spid="3">
                                            <p:txEl>
                                              <p:pRg st="12" end="12"/>
                                            </p:txEl>
                                          </p:spTgt>
                                        </p:tgtEl>
                                        <p:attrNameLst>
                                          <p:attrName>style.visibility</p:attrName>
                                        </p:attrNameLst>
                                      </p:cBhvr>
                                      <p:to>
                                        <p:strVal val="visible"/>
                                      </p:to>
                                    </p:set>
                                    <p:anim calcmode="lin" valueType="num">
                                      <p:cBhvr additive="base">
                                        <p:cTn id="73" dur="5000" fill="hold"/>
                                        <p:tgtEl>
                                          <p:spTgt spid="3">
                                            <p:txEl>
                                              <p:pRg st="12" end="12"/>
                                            </p:txEl>
                                          </p:spTgt>
                                        </p:tgtEl>
                                        <p:attrNameLst>
                                          <p:attrName>ppt_x</p:attrName>
                                        </p:attrNameLst>
                                      </p:cBhvr>
                                      <p:tavLst>
                                        <p:tav tm="0">
                                          <p:val>
                                            <p:strVal val="1+#ppt_w/2"/>
                                          </p:val>
                                        </p:tav>
                                        <p:tav tm="100000">
                                          <p:val>
                                            <p:strVal val="#ppt_x"/>
                                          </p:val>
                                        </p:tav>
                                      </p:tavLst>
                                    </p:anim>
                                    <p:anim calcmode="lin" valueType="num">
                                      <p:cBhvr additive="base">
                                        <p:cTn id="74" dur="5000" fill="hold"/>
                                        <p:tgtEl>
                                          <p:spTgt spid="3">
                                            <p:txEl>
                                              <p:pRg st="12" end="12"/>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2" fill="hold" grpId="0" nodeType="clickEffect">
                                  <p:stCondLst>
                                    <p:cond delay="0"/>
                                  </p:stCondLst>
                                  <p:childTnLst>
                                    <p:set>
                                      <p:cBhvr>
                                        <p:cTn id="78" dur="1" fill="hold">
                                          <p:stCondLst>
                                            <p:cond delay="0"/>
                                          </p:stCondLst>
                                        </p:cTn>
                                        <p:tgtEl>
                                          <p:spTgt spid="3">
                                            <p:txEl>
                                              <p:pRg st="13" end="13"/>
                                            </p:txEl>
                                          </p:spTgt>
                                        </p:tgtEl>
                                        <p:attrNameLst>
                                          <p:attrName>style.visibility</p:attrName>
                                        </p:attrNameLst>
                                      </p:cBhvr>
                                      <p:to>
                                        <p:strVal val="visible"/>
                                      </p:to>
                                    </p:set>
                                    <p:anim calcmode="lin" valueType="num">
                                      <p:cBhvr additive="base">
                                        <p:cTn id="79" dur="5000" fill="hold"/>
                                        <p:tgtEl>
                                          <p:spTgt spid="3">
                                            <p:txEl>
                                              <p:pRg st="13" end="13"/>
                                            </p:txEl>
                                          </p:spTgt>
                                        </p:tgtEl>
                                        <p:attrNameLst>
                                          <p:attrName>ppt_x</p:attrName>
                                        </p:attrNameLst>
                                      </p:cBhvr>
                                      <p:tavLst>
                                        <p:tav tm="0">
                                          <p:val>
                                            <p:strVal val="1+#ppt_w/2"/>
                                          </p:val>
                                        </p:tav>
                                        <p:tav tm="100000">
                                          <p:val>
                                            <p:strVal val="#ppt_x"/>
                                          </p:val>
                                        </p:tav>
                                      </p:tavLst>
                                    </p:anim>
                                    <p:anim calcmode="lin" valueType="num">
                                      <p:cBhvr additive="base">
                                        <p:cTn id="80" dur="5000" fill="hold"/>
                                        <p:tgtEl>
                                          <p:spTgt spid="3">
                                            <p:txEl>
                                              <p:pRg st="13" end="1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946150"/>
          </a:xfrm>
        </p:spPr>
        <p:txBody>
          <a:bodyPr/>
          <a:lstStyle/>
          <a:p>
            <a:r>
              <a:rPr lang="en-US" sz="2800" dirty="0" smtClean="0"/>
              <a:t>Selection Criteria” for 22 Original Members (5 Others Added Later by Request)</a:t>
            </a:r>
            <a:endParaRPr lang="en-US" sz="2800" dirty="0"/>
          </a:p>
        </p:txBody>
      </p:sp>
      <p:sp>
        <p:nvSpPr>
          <p:cNvPr id="3" name="Text Placeholder 2"/>
          <p:cNvSpPr>
            <a:spLocks noGrp="1"/>
          </p:cNvSpPr>
          <p:nvPr>
            <p:ph type="body" idx="2"/>
          </p:nvPr>
        </p:nvSpPr>
        <p:spPr/>
        <p:txBody>
          <a:bodyPr/>
          <a:lstStyle/>
          <a:p>
            <a:endParaRPr lang="en-US" dirty="0"/>
          </a:p>
        </p:txBody>
      </p:sp>
      <p:sp>
        <p:nvSpPr>
          <p:cNvPr id="4" name="Content Placeholder 3"/>
          <p:cNvSpPr>
            <a:spLocks noGrp="1"/>
          </p:cNvSpPr>
          <p:nvPr>
            <p:ph sz="half" idx="1"/>
          </p:nvPr>
        </p:nvSpPr>
        <p:spPr>
          <a:xfrm>
            <a:off x="3429000" y="1295400"/>
            <a:ext cx="5486400" cy="4953000"/>
          </a:xfrm>
        </p:spPr>
        <p:txBody>
          <a:bodyPr>
            <a:normAutofit fontScale="85000" lnSpcReduction="20000"/>
          </a:bodyPr>
          <a:lstStyle/>
          <a:p>
            <a:pPr>
              <a:buNone/>
            </a:pPr>
            <a:endParaRPr lang="en-US" sz="4400" dirty="0" smtClean="0"/>
          </a:p>
          <a:p>
            <a:pPr>
              <a:buNone/>
            </a:pPr>
            <a:r>
              <a:rPr lang="en-US" dirty="0" smtClean="0"/>
              <a:t>Recommended by ELA teacher</a:t>
            </a:r>
          </a:p>
          <a:p>
            <a:pPr>
              <a:buNone/>
            </a:pPr>
            <a:r>
              <a:rPr lang="en-US" dirty="0" smtClean="0"/>
              <a:t>     Good behavior</a:t>
            </a:r>
          </a:p>
          <a:p>
            <a:pPr>
              <a:buNone/>
            </a:pPr>
            <a:r>
              <a:rPr lang="en-US" dirty="0" smtClean="0"/>
              <a:t>    Poor verbal/social skills</a:t>
            </a:r>
          </a:p>
          <a:p>
            <a:pPr>
              <a:buNone/>
            </a:pPr>
            <a:r>
              <a:rPr lang="en-US" dirty="0" smtClean="0"/>
              <a:t>	</a:t>
            </a:r>
          </a:p>
          <a:p>
            <a:pPr>
              <a:buNone/>
            </a:pPr>
            <a:r>
              <a:rPr lang="en-US" dirty="0" smtClean="0"/>
              <a:t>At-risk due to family circumstances</a:t>
            </a:r>
          </a:p>
          <a:p>
            <a:pPr>
              <a:buNone/>
            </a:pPr>
            <a:r>
              <a:rPr lang="en-US" dirty="0" smtClean="0"/>
              <a:t>	Parent in prison</a:t>
            </a:r>
          </a:p>
          <a:p>
            <a:pPr>
              <a:buNone/>
            </a:pPr>
            <a:r>
              <a:rPr lang="en-US" dirty="0" smtClean="0"/>
              <a:t>      Single mother  who is blind</a:t>
            </a:r>
          </a:p>
          <a:p>
            <a:pPr>
              <a:buNone/>
            </a:pPr>
            <a:r>
              <a:rPr lang="en-US" dirty="0" smtClean="0"/>
              <a:t>	Father terminally ill with cancer</a:t>
            </a:r>
          </a:p>
          <a:p>
            <a:pPr>
              <a:buNone/>
            </a:pPr>
            <a:r>
              <a:rPr lang="en-US" dirty="0" smtClean="0"/>
              <a:t>	Family member associated with a gang</a:t>
            </a:r>
          </a:p>
          <a:p>
            <a:endParaRPr lang="en-US" dirty="0"/>
          </a:p>
        </p:txBody>
      </p:sp>
      <p:pic>
        <p:nvPicPr>
          <p:cNvPr id="5" name="Picture 4" descr="http://ts3.mm.bing.net/th?id=H.4976197133533314&amp;pid=15.1"/>
          <p:cNvPicPr>
            <a:picLocks noChangeAspect="1" noChangeArrowheads="1"/>
          </p:cNvPicPr>
          <p:nvPr/>
        </p:nvPicPr>
        <p:blipFill>
          <a:blip r:embed="rId2" cstate="print"/>
          <a:srcRect/>
          <a:stretch>
            <a:fillRect/>
          </a:stretch>
        </p:blipFill>
        <p:spPr bwMode="auto">
          <a:xfrm>
            <a:off x="914400" y="1524000"/>
            <a:ext cx="1524000" cy="1104901"/>
          </a:xfrm>
          <a:prstGeom prst="rect">
            <a:avLst/>
          </a:prstGeom>
          <a:noFill/>
        </p:spPr>
      </p:pic>
      <p:pic>
        <p:nvPicPr>
          <p:cNvPr id="6" name="Picture 6" descr="The Gangs of Los Angeles">
            <a:hlinkClick r:id="rId3"/>
          </p:cNvPr>
          <p:cNvPicPr>
            <a:picLocks noChangeAspect="1" noChangeArrowheads="1"/>
          </p:cNvPicPr>
          <p:nvPr/>
        </p:nvPicPr>
        <p:blipFill>
          <a:blip r:embed="rId4" cstate="print"/>
          <a:srcRect/>
          <a:stretch>
            <a:fillRect/>
          </a:stretch>
        </p:blipFill>
        <p:spPr bwMode="auto">
          <a:xfrm>
            <a:off x="1066800" y="2743200"/>
            <a:ext cx="1828800" cy="1217295"/>
          </a:xfrm>
          <a:prstGeom prst="rect">
            <a:avLst/>
          </a:prstGeom>
          <a:noFill/>
        </p:spPr>
      </p:pic>
      <p:pic>
        <p:nvPicPr>
          <p:cNvPr id="7" name="Picture 8" descr="http://ts2.mm.bing.net/th?id=H.4567616905544493&amp;pid=15.1"/>
          <p:cNvPicPr>
            <a:picLocks noChangeAspect="1" noChangeArrowheads="1"/>
          </p:cNvPicPr>
          <p:nvPr/>
        </p:nvPicPr>
        <p:blipFill>
          <a:blip r:embed="rId5" cstate="print"/>
          <a:srcRect/>
          <a:stretch>
            <a:fillRect/>
          </a:stretch>
        </p:blipFill>
        <p:spPr bwMode="auto">
          <a:xfrm>
            <a:off x="1143000" y="4343400"/>
            <a:ext cx="1524000" cy="1524001"/>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Members by Gender/Ethnicity</a:t>
            </a:r>
            <a:endParaRPr lang="en-US" dirty="0"/>
          </a:p>
        </p:txBody>
      </p:sp>
      <p:sp>
        <p:nvSpPr>
          <p:cNvPr id="3" name="Text Placeholder 2"/>
          <p:cNvSpPr>
            <a:spLocks noGrp="1"/>
          </p:cNvSpPr>
          <p:nvPr>
            <p:ph type="body" idx="1"/>
          </p:nvPr>
        </p:nvSpPr>
        <p:spPr/>
        <p:txBody>
          <a:bodyPr/>
          <a:lstStyle/>
          <a:p>
            <a:r>
              <a:rPr lang="en-US" dirty="0" smtClean="0"/>
              <a:t>7</a:t>
            </a:r>
            <a:r>
              <a:rPr lang="en-US" baseline="30000" dirty="0" smtClean="0"/>
              <a:t>th</a:t>
            </a:r>
            <a:r>
              <a:rPr lang="en-US" dirty="0" smtClean="0"/>
              <a:t> Grade</a:t>
            </a:r>
            <a:endParaRPr lang="en-US" dirty="0"/>
          </a:p>
        </p:txBody>
      </p:sp>
      <p:sp>
        <p:nvSpPr>
          <p:cNvPr id="4" name="Text Placeholder 3"/>
          <p:cNvSpPr>
            <a:spLocks noGrp="1"/>
          </p:cNvSpPr>
          <p:nvPr>
            <p:ph type="body" sz="half" idx="3"/>
          </p:nvPr>
        </p:nvSpPr>
        <p:spPr/>
        <p:txBody>
          <a:bodyPr/>
          <a:lstStyle/>
          <a:p>
            <a:r>
              <a:rPr lang="en-US" dirty="0" smtClean="0"/>
              <a:t>8</a:t>
            </a:r>
            <a:r>
              <a:rPr lang="en-US" baseline="30000" dirty="0" smtClean="0"/>
              <a:t>th</a:t>
            </a:r>
            <a:r>
              <a:rPr lang="en-US" dirty="0" smtClean="0"/>
              <a:t> Grade</a:t>
            </a:r>
            <a:endParaRPr lang="en-US" dirty="0"/>
          </a:p>
        </p:txBody>
      </p:sp>
      <p:sp>
        <p:nvSpPr>
          <p:cNvPr id="5" name="Content Placeholder 4"/>
          <p:cNvSpPr>
            <a:spLocks noGrp="1"/>
          </p:cNvSpPr>
          <p:nvPr>
            <p:ph sz="quarter" idx="2"/>
          </p:nvPr>
        </p:nvSpPr>
        <p:spPr/>
        <p:txBody>
          <a:bodyPr/>
          <a:lstStyle/>
          <a:p>
            <a:r>
              <a:rPr lang="en-US" dirty="0" smtClean="0"/>
              <a:t>4 Female</a:t>
            </a:r>
          </a:p>
          <a:p>
            <a:r>
              <a:rPr lang="en-US" dirty="0" smtClean="0"/>
              <a:t>1 Asian/ 3 Latina</a:t>
            </a:r>
          </a:p>
          <a:p>
            <a:endParaRPr lang="en-US" dirty="0" smtClean="0"/>
          </a:p>
          <a:p>
            <a:r>
              <a:rPr lang="en-US" dirty="0" smtClean="0"/>
              <a:t>10 Male</a:t>
            </a:r>
          </a:p>
          <a:p>
            <a:r>
              <a:rPr lang="en-US" dirty="0" smtClean="0"/>
              <a:t>10 Latino</a:t>
            </a:r>
          </a:p>
          <a:p>
            <a:r>
              <a:rPr lang="en-US" dirty="0" smtClean="0"/>
              <a:t>--------------------------</a:t>
            </a:r>
          </a:p>
          <a:p>
            <a:r>
              <a:rPr lang="en-US" dirty="0" smtClean="0"/>
              <a:t>1 African Am Female</a:t>
            </a:r>
          </a:p>
          <a:p>
            <a:r>
              <a:rPr lang="en-US" dirty="0" smtClean="0"/>
              <a:t>2 White/ 1 Latino Males</a:t>
            </a:r>
          </a:p>
        </p:txBody>
      </p:sp>
      <p:sp>
        <p:nvSpPr>
          <p:cNvPr id="6" name="Content Placeholder 5"/>
          <p:cNvSpPr>
            <a:spLocks noGrp="1"/>
          </p:cNvSpPr>
          <p:nvPr>
            <p:ph sz="quarter" idx="4"/>
          </p:nvPr>
        </p:nvSpPr>
        <p:spPr/>
        <p:txBody>
          <a:bodyPr/>
          <a:lstStyle/>
          <a:p>
            <a:r>
              <a:rPr lang="en-US" dirty="0" smtClean="0"/>
              <a:t>3 Female</a:t>
            </a:r>
          </a:p>
          <a:p>
            <a:r>
              <a:rPr lang="en-US" dirty="0" smtClean="0"/>
              <a:t>2 Asian/ 1 Latino</a:t>
            </a:r>
          </a:p>
          <a:p>
            <a:endParaRPr lang="en-US" dirty="0" smtClean="0"/>
          </a:p>
          <a:p>
            <a:r>
              <a:rPr lang="en-US" dirty="0" smtClean="0"/>
              <a:t>5 Male</a:t>
            </a:r>
          </a:p>
          <a:p>
            <a:r>
              <a:rPr lang="en-US" dirty="0" smtClean="0"/>
              <a:t>2 Asian/ 3 Latino</a:t>
            </a:r>
          </a:p>
          <a:p>
            <a:r>
              <a:rPr lang="en-US" dirty="0" smtClean="0"/>
              <a:t>----------------------------</a:t>
            </a:r>
          </a:p>
          <a:p>
            <a:r>
              <a:rPr lang="en-US" dirty="0" smtClean="0"/>
              <a:t>1 White Male</a:t>
            </a:r>
            <a:endParaRPr lang="en-US" dirty="0"/>
          </a:p>
        </p:txBody>
      </p:sp>
      <p:pic>
        <p:nvPicPr>
          <p:cNvPr id="9" name="Picture 2" descr="http://ts3.mm.bing.net/th?id=I.4792793439864798&amp;pid=15.1&amp;W=160&amp;H=120"/>
          <p:cNvPicPr>
            <a:picLocks noChangeAspect="1" noChangeArrowheads="1"/>
          </p:cNvPicPr>
          <p:nvPr/>
        </p:nvPicPr>
        <p:blipFill>
          <a:blip r:embed="rId2" cstate="print"/>
          <a:srcRect/>
          <a:stretch>
            <a:fillRect/>
          </a:stretch>
        </p:blipFill>
        <p:spPr bwMode="auto">
          <a:xfrm>
            <a:off x="3048000" y="1828800"/>
            <a:ext cx="1143000" cy="857251"/>
          </a:xfrm>
          <a:prstGeom prst="rect">
            <a:avLst/>
          </a:prstGeom>
          <a:noFill/>
        </p:spPr>
      </p:pic>
      <p:pic>
        <p:nvPicPr>
          <p:cNvPr id="1030" name="Picture 6" descr="http://ts3.mm.bing.net/th?id=I.4983760549316254&amp;pid=15.1&amp;W=160&amp;H=89"/>
          <p:cNvPicPr>
            <a:picLocks noChangeAspect="1" noChangeArrowheads="1"/>
          </p:cNvPicPr>
          <p:nvPr/>
        </p:nvPicPr>
        <p:blipFill>
          <a:blip r:embed="rId3" cstate="print"/>
          <a:srcRect/>
          <a:stretch>
            <a:fillRect/>
          </a:stretch>
        </p:blipFill>
        <p:spPr bwMode="auto">
          <a:xfrm>
            <a:off x="7239000" y="3505200"/>
            <a:ext cx="1660991" cy="923926"/>
          </a:xfrm>
          <a:prstGeom prst="rect">
            <a:avLst/>
          </a:prstGeom>
          <a:noFill/>
        </p:spPr>
      </p:pic>
      <p:pic>
        <p:nvPicPr>
          <p:cNvPr id="1034" name="Picture 10" descr="http://nglc.files.wordpress.com/2011/01/13.png"/>
          <p:cNvPicPr>
            <a:picLocks noChangeAspect="1" noChangeArrowheads="1"/>
          </p:cNvPicPr>
          <p:nvPr/>
        </p:nvPicPr>
        <p:blipFill>
          <a:blip r:embed="rId4" cstate="print"/>
          <a:srcRect/>
          <a:stretch>
            <a:fillRect/>
          </a:stretch>
        </p:blipFill>
        <p:spPr bwMode="auto">
          <a:xfrm>
            <a:off x="7010400" y="5410200"/>
            <a:ext cx="1835846" cy="1295400"/>
          </a:xfrm>
          <a:prstGeom prst="rect">
            <a:avLst/>
          </a:prstGeom>
          <a:noFill/>
        </p:spPr>
      </p:pic>
      <p:pic>
        <p:nvPicPr>
          <p:cNvPr id="1036" name="Picture 12" descr="http://t2.gstatic.com/images?q=tbn:ANd9GcTCzFSiQ6YJPSEcm691bQAMTEc83g9_D4t4eqd7fMtpVInCCU_kwUUF2ZPL">
            <a:hlinkClick r:id="rId5"/>
          </p:cNvPr>
          <p:cNvPicPr>
            <a:picLocks noChangeAspect="1" noChangeArrowheads="1"/>
          </p:cNvPicPr>
          <p:nvPr/>
        </p:nvPicPr>
        <p:blipFill>
          <a:blip r:embed="rId6" cstate="print"/>
          <a:srcRect/>
          <a:stretch>
            <a:fillRect/>
          </a:stretch>
        </p:blipFill>
        <p:spPr bwMode="auto">
          <a:xfrm>
            <a:off x="2590800" y="3581400"/>
            <a:ext cx="1491113" cy="990600"/>
          </a:xfrm>
          <a:prstGeom prst="rect">
            <a:avLst/>
          </a:prstGeom>
          <a:noFill/>
        </p:spPr>
      </p:pic>
      <p:pic>
        <p:nvPicPr>
          <p:cNvPr id="12" name="Picture 11"/>
          <p:cNvPicPr>
            <a:picLocks noChangeAspect="1"/>
          </p:cNvPicPr>
          <p:nvPr/>
        </p:nvPicPr>
        <p:blipFill>
          <a:blip r:embed="rId7"/>
          <a:stretch>
            <a:fillRect/>
          </a:stretch>
        </p:blipFill>
        <p:spPr>
          <a:xfrm>
            <a:off x="6934200" y="1600200"/>
            <a:ext cx="1752600" cy="115087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707136"/>
          </a:xfrm>
        </p:spPr>
        <p:txBody>
          <a:bodyPr/>
          <a:lstStyle/>
          <a:p>
            <a:r>
              <a:rPr lang="en-US" dirty="0" smtClean="0"/>
              <a:t>Why a Club?</a:t>
            </a:r>
            <a:endParaRPr lang="en-US" dirty="0"/>
          </a:p>
        </p:txBody>
      </p:sp>
      <p:sp>
        <p:nvSpPr>
          <p:cNvPr id="3" name="Content Placeholder 2"/>
          <p:cNvSpPr>
            <a:spLocks noGrp="1"/>
          </p:cNvSpPr>
          <p:nvPr>
            <p:ph idx="1"/>
          </p:nvPr>
        </p:nvSpPr>
        <p:spPr>
          <a:xfrm>
            <a:off x="914400" y="1371600"/>
            <a:ext cx="7772400" cy="5486400"/>
          </a:xfrm>
        </p:spPr>
        <p:txBody>
          <a:bodyPr/>
          <a:lstStyle/>
          <a:p>
            <a:endParaRPr lang="en-US" dirty="0" smtClean="0"/>
          </a:p>
        </p:txBody>
      </p:sp>
      <p:pic>
        <p:nvPicPr>
          <p:cNvPr id="4" name="Picture 3" descr="http://www.schoollibraryjournal.com/articles/images/SLJ/20090501/Bluford_568_p1.jpg"/>
          <p:cNvPicPr/>
          <p:nvPr/>
        </p:nvPicPr>
        <p:blipFill>
          <a:blip r:embed="rId2" cstate="print"/>
          <a:srcRect/>
          <a:stretch>
            <a:fillRect/>
          </a:stretch>
        </p:blipFill>
        <p:spPr bwMode="auto">
          <a:xfrm>
            <a:off x="1828800" y="1524000"/>
            <a:ext cx="4343400"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7772400" cy="2438400"/>
          </a:xfrm>
        </p:spPr>
        <p:txBody>
          <a:bodyPr/>
          <a:lstStyle/>
          <a:p>
            <a:r>
              <a:rPr lang="en-US" dirty="0" smtClean="0"/>
              <a:t>Club Guidelines</a:t>
            </a:r>
            <a:endParaRPr lang="en-US" dirty="0"/>
          </a:p>
        </p:txBody>
      </p:sp>
      <p:sp>
        <p:nvSpPr>
          <p:cNvPr id="3" name="Content Placeholder 2"/>
          <p:cNvSpPr>
            <a:spLocks noGrp="1"/>
          </p:cNvSpPr>
          <p:nvPr>
            <p:ph idx="1"/>
          </p:nvPr>
        </p:nvSpPr>
        <p:spPr>
          <a:xfrm>
            <a:off x="914400" y="2590800"/>
            <a:ext cx="7772400" cy="4038600"/>
          </a:xfrm>
        </p:spPr>
        <p:txBody>
          <a:bodyPr>
            <a:normAutofit fontScale="85000" lnSpcReduction="10000"/>
          </a:bodyPr>
          <a:lstStyle/>
          <a:p>
            <a:endParaRPr lang="en-US" dirty="0" smtClean="0"/>
          </a:p>
          <a:p>
            <a:endParaRPr lang="en-US" dirty="0" smtClean="0"/>
          </a:p>
          <a:p>
            <a:r>
              <a:rPr lang="en-US" sz="3100" dirty="0" smtClean="0"/>
              <a:t>Students would:</a:t>
            </a:r>
          </a:p>
          <a:p>
            <a:pPr lvl="1"/>
            <a:r>
              <a:rPr lang="en-US" sz="2700" dirty="0" smtClean="0"/>
              <a:t>  </a:t>
            </a:r>
            <a:r>
              <a:rPr lang="en-US" sz="2800" dirty="0" smtClean="0"/>
              <a:t>Be provided a selection of  appealing books</a:t>
            </a:r>
            <a:endParaRPr lang="en-US" sz="2700" dirty="0" smtClean="0"/>
          </a:p>
          <a:p>
            <a:pPr>
              <a:buNone/>
            </a:pPr>
            <a:r>
              <a:rPr lang="en-US" sz="3100" dirty="0" smtClean="0"/>
              <a:t>		Receive reading guidance /encouragement		Participate in informal book discussions		 </a:t>
            </a:r>
          </a:p>
          <a:p>
            <a:pPr lvl="1">
              <a:buNone/>
            </a:pPr>
            <a:r>
              <a:rPr lang="en-US" sz="3100" dirty="0" smtClean="0"/>
              <a:t>		Meet in the library during Advisory class</a:t>
            </a:r>
          </a:p>
          <a:p>
            <a:pPr lvl="1">
              <a:buNone/>
            </a:pPr>
            <a:r>
              <a:rPr lang="en-US" sz="3100" dirty="0" smtClean="0"/>
              <a:t>	   Not be graded /judged</a:t>
            </a:r>
          </a:p>
          <a:p>
            <a:pPr lvl="1">
              <a:buNone/>
            </a:pPr>
            <a:r>
              <a:rPr lang="en-US" sz="2800" dirty="0" smtClean="0"/>
              <a:t>	   </a:t>
            </a:r>
            <a:r>
              <a:rPr lang="en-US" sz="3100" dirty="0" smtClean="0"/>
              <a:t>Not be required to read aloud </a:t>
            </a:r>
            <a:r>
              <a:rPr lang="en-US" dirty="0" smtClean="0"/>
              <a:t>	</a:t>
            </a:r>
            <a:endParaRPr lang="en-US" dirty="0"/>
          </a:p>
        </p:txBody>
      </p:sp>
      <p:pic>
        <p:nvPicPr>
          <p:cNvPr id="4" name="Picture 2" descr="http://www.hialeahfl.gov/dep/library/images/teens.jpg"/>
          <p:cNvPicPr>
            <a:picLocks noChangeAspect="1" noChangeArrowheads="1"/>
          </p:cNvPicPr>
          <p:nvPr/>
        </p:nvPicPr>
        <p:blipFill>
          <a:blip r:embed="rId2" cstate="print"/>
          <a:srcRect/>
          <a:stretch>
            <a:fillRect/>
          </a:stretch>
        </p:blipFill>
        <p:spPr bwMode="auto">
          <a:xfrm>
            <a:off x="1482078" y="838200"/>
            <a:ext cx="1436209" cy="1981200"/>
          </a:xfrm>
          <a:prstGeom prst="rect">
            <a:avLst/>
          </a:prstGeom>
          <a:noFill/>
        </p:spPr>
      </p:pic>
      <p:pic>
        <p:nvPicPr>
          <p:cNvPr id="5" name="Picture 3" descr="C:\Users\Joe\Pictures\street.png"/>
          <p:cNvPicPr>
            <a:picLocks noChangeAspect="1" noChangeArrowheads="1"/>
          </p:cNvPicPr>
          <p:nvPr/>
        </p:nvPicPr>
        <p:blipFill>
          <a:blip r:embed="rId3" cstate="print"/>
          <a:srcRect/>
          <a:stretch>
            <a:fillRect/>
          </a:stretch>
        </p:blipFill>
        <p:spPr bwMode="auto">
          <a:xfrm>
            <a:off x="3810000" y="838200"/>
            <a:ext cx="3962400" cy="2015716"/>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1154</TotalTime>
  <Words>1137</Words>
  <Application>Microsoft Macintosh PowerPoint</Application>
  <PresentationFormat>On-screen Show (4:3)</PresentationFormat>
  <Paragraphs>152</Paragraphs>
  <Slides>25</Slides>
  <Notes>1</Notes>
  <HiddenSlides>0</HiddenSlides>
  <MMClips>0</MMClips>
  <ScaleCrop>false</ScaleCrop>
  <HeadingPairs>
    <vt:vector size="4" baseType="variant">
      <vt:variant>
        <vt:lpstr>Design Template</vt:lpstr>
      </vt:variant>
      <vt:variant>
        <vt:i4>1</vt:i4>
      </vt:variant>
      <vt:variant>
        <vt:lpstr>Slide Titles</vt:lpstr>
      </vt:variant>
      <vt:variant>
        <vt:i4>25</vt:i4>
      </vt:variant>
    </vt:vector>
  </HeadingPairs>
  <TitlesOfParts>
    <vt:vector size="26" baseType="lpstr">
      <vt:lpstr>Metro</vt:lpstr>
      <vt:lpstr>Slide 1</vt:lpstr>
      <vt:lpstr>Silvia Gutierrez  CSLA Conference November 19, 2012 </vt:lpstr>
      <vt:lpstr>What is street lit? “Gritty stories about daily life, relationships, and survival in poor, urban neighborhoods.“  Melanie Honig, author. “A subgenre of African American fiction that depicts the survival lifestyles of inner-city residents…the struggles and inequities, but also the hope and possibilities of daily life experiences…”  Vanessa Irvin Morris, Professor, Drexel University. </vt:lpstr>
      <vt:lpstr>Today’s Agenda </vt:lpstr>
      <vt:lpstr>Bancroft Middle School Long Beach, California</vt:lpstr>
      <vt:lpstr>Selection Criteria” for 22 Original Members (5 Others Added Later by Request)</vt:lpstr>
      <vt:lpstr>Members by Gender/Ethnicity</vt:lpstr>
      <vt:lpstr>Why a Club?</vt:lpstr>
      <vt:lpstr>Club Guidelines</vt:lpstr>
      <vt:lpstr>22 Original Members’CST Scores</vt:lpstr>
      <vt:lpstr>Slide 11</vt:lpstr>
      <vt:lpstr>        Bluford High Book Series         Acclaimed and Recommended</vt:lpstr>
      <vt:lpstr>Bluford High Key Format Features</vt:lpstr>
      <vt:lpstr>Student Comments on the Books</vt:lpstr>
      <vt:lpstr>Street  Book Club  Agenda</vt:lpstr>
      <vt:lpstr>Empowers the Reader</vt:lpstr>
      <vt:lpstr>Student Comments on the Club</vt:lpstr>
      <vt:lpstr>Slide 18</vt:lpstr>
      <vt:lpstr>The Impact</vt:lpstr>
      <vt:lpstr>CST Scores 7th Grade 2010-2011 8 increased/4 decreased/2 no change</vt:lpstr>
      <vt:lpstr>CST Scores 8th grade 2010-2011 5 increased/ 3 decreased</vt:lpstr>
      <vt:lpstr>Room for improvement</vt:lpstr>
      <vt:lpstr>Resources</vt:lpstr>
      <vt:lpstr>Slide 24</vt:lpstr>
      <vt:lpstr>Slide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Joe</dc:creator>
  <cp:lastModifiedBy>Gabriela Gualano</cp:lastModifiedBy>
  <cp:revision>119</cp:revision>
  <dcterms:created xsi:type="dcterms:W3CDTF">2012-11-18T17:31:38Z</dcterms:created>
  <dcterms:modified xsi:type="dcterms:W3CDTF">2012-11-18T17:32:09Z</dcterms:modified>
</cp:coreProperties>
</file>