
<file path=[Content_Types].xml><?xml version="1.0" encoding="utf-8"?>
<Types xmlns="http://schemas.openxmlformats.org/package/2006/content-types">
  <Default Extension="rels" ContentType="application/vnd.openxmlformats-package.relationships+xml"/>
  <Override PartName="/ppt/slideLayouts/slideLayout1.xml" ContentType="application/vnd.openxmlformats-officedocument.presentationml.slideLayout+xml"/>
  <Default Extension="png" ContentType="image/png"/>
  <Default Extension="jpeg" ContentType="image/jpeg"/>
  <Default Extension="xml" ContentType="application/xml"/>
  <Override PartName="/ppt/slides/slide9.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s/slide5.xml" ContentType="application/vnd.openxmlformats-officedocument.presentationml.slide+xml"/>
  <Override PartName="/ppt/slides/slide16.xml" ContentType="application/vnd.openxmlformats-officedocument.presentationml.slide+xml"/>
  <Override PartName="/ppt/slides/slide21.xml" ContentType="application/vnd.openxmlformats-officedocument.presentationml.slid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ppt/slides/slide14.xml" ContentType="application/vnd.openxmlformats-officedocument.presentationml.slide+xml"/>
  <Override PartName="/docProps/core.xml" ContentType="application/vnd.openxmlformats-package.core-properties+xml"/>
  <Override PartName="/docProps/app.xml" ContentType="application/vnd.openxmlformats-officedocument.extended-properties+xml"/>
  <Override PartName="/ppt/slideLayouts/slideLayout2.xml" ContentType="application/vnd.openxmlformats-officedocument.presentationml.slideLayout+xml"/>
  <Override PartName="/ppt/slides/slide1.xml" ContentType="application/vnd.openxmlformats-officedocument.presentationml.slide+xml"/>
  <Override PartName="/ppt/slides/slide12.xml" ContentType="application/vnd.openxmlformats-officedocument.presentationml.slide+xml"/>
  <Default Extension="bin" ContentType="application/vnd.openxmlformats-officedocument.presentationml.printerSettings"/>
  <Override PartName="/ppt/slides/slide10.xml" ContentType="application/vnd.openxmlformats-officedocument.presentationml.slide+xml"/>
  <Override PartName="/ppt/viewProps.xml" ContentType="application/vnd.openxmlformats-officedocument.presentationml.viewProps+xml"/>
  <Override PartName="/ppt/slides/slide8.xml" ContentType="application/vnd.openxmlformats-officedocument.presentationml.slide+xml"/>
  <Override PartName="/ppt/presentation.xml" ContentType="application/vnd.openxmlformats-officedocument.presentationml.presentation.main+xml"/>
  <Override PartName="/ppt/slides/slide19.xml" ContentType="application/vnd.openxmlformats-officedocument.presentationml.slide+xml"/>
  <Override PartName="/ppt/slideLayouts/slideLayout9.xml" ContentType="application/vnd.openxmlformats-officedocument.presentationml.slideLayout+xml"/>
  <Override PartName="/ppt/slideLayouts/slideLayout7.xml" ContentType="application/vnd.openxmlformats-officedocument.presentationml.slideLayout+xml"/>
  <Override PartName="/ppt/slides/slide6.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slides/slide15.xml" ContentType="application/vnd.openxmlformats-officedocument.presentationml.slide+xml"/>
  <Override PartName="/ppt/theme/theme1.xml" ContentType="application/vnd.openxmlformats-officedocument.theme+xml"/>
  <Override PartName="/ppt/slides/slide20.xml" ContentType="application/vnd.openxmlformats-officedocument.presentationml.slide+xml"/>
  <Override PartName="/ppt/presProps.xml" ContentType="application/vnd.openxmlformats-officedocument.presentationml.presProps+xml"/>
  <Override PartName="/ppt/slideLayouts/slideLayout3.xml" ContentType="application/vnd.openxmlformats-officedocument.presentationml.slideLayout+xml"/>
  <Override PartName="/ppt/slides/slide2.xml" ContentType="application/vnd.openxmlformats-officedocument.presentationml.slide+xml"/>
  <Override PartName="/ppt/slides/slide13.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p:sldMasterIdLst>
    <p:sldMasterId id="2147483744" r:id="rId1"/>
  </p:sldMasterIdLst>
  <p:sldIdLst>
    <p:sldId id="256" r:id="rId2"/>
    <p:sldId id="274" r:id="rId3"/>
    <p:sldId id="304" r:id="rId4"/>
    <p:sldId id="261" r:id="rId5"/>
    <p:sldId id="262" r:id="rId6"/>
    <p:sldId id="258" r:id="rId7"/>
    <p:sldId id="302" r:id="rId8"/>
    <p:sldId id="263" r:id="rId9"/>
    <p:sldId id="265" r:id="rId10"/>
    <p:sldId id="292" r:id="rId11"/>
    <p:sldId id="281" r:id="rId12"/>
    <p:sldId id="264" r:id="rId13"/>
    <p:sldId id="295" r:id="rId14"/>
    <p:sldId id="294" r:id="rId15"/>
    <p:sldId id="270" r:id="rId16"/>
    <p:sldId id="269" r:id="rId17"/>
    <p:sldId id="298" r:id="rId18"/>
    <p:sldId id="299" r:id="rId19"/>
    <p:sldId id="289" r:id="rId20"/>
    <p:sldId id="303" r:id="rId21"/>
    <p:sldId id="306" r:id="rId2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xmlns:p="http://schemas.openxmlformats.org/presentationml/2006/main" xmlns:r="http://schemas.openxmlformats.org/officeDocument/2006/relationships" xmlns:a="http://schemas.openxmlformats.org/drawingml/2006/main" xmlns="">
        <p14:section name="Default Section" id="{F72257BE-E2FC-DA44-AC92-3C71B49AFCBC}">
          <p14:sldIdLst>
            <p14:sldId id="256"/>
            <p14:sldId id="274"/>
            <p14:sldId id="304"/>
            <p14:sldId id="261"/>
            <p14:sldId id="262"/>
            <p14:sldId id="258"/>
            <p14:sldId id="302"/>
            <p14:sldId id="263"/>
            <p14:sldId id="265"/>
            <p14:sldId id="292"/>
            <p14:sldId id="281"/>
            <p14:sldId id="264"/>
            <p14:sldId id="295"/>
            <p14:sldId id="294"/>
            <p14:sldId id="270"/>
            <p14:sldId id="269"/>
            <p14:sldId id="298"/>
            <p14:sldId id="299"/>
            <p14:sldId id="289"/>
            <p14:sldId id="303"/>
          </p14:sldIdLst>
        </p14:section>
        <p14:section name="Untitled Section" id="{2CC9B7D9-B142-9547-8F69-D9F1C3C86B69}">
          <p14:sldIdLst>
            <p14:sldId id="306"/>
          </p14:sldIdLst>
        </p14:section>
      </p14:section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lrMru>
    <a:srgbClr val="172337"/>
  </p:clrMru>
  <p:extLst>
    <p:ext uri="{E76CE94A-603C-4142-B9EB-6D1370010A27}">
      <p14:discardImageEditData xmlns:p14="http://schemas.microsoft.com/office/powerpoint/2010/main" xmlns:p="http://schemas.openxmlformats.org/presentationml/2006/main" xmlns:r="http://schemas.openxmlformats.org/officeDocument/2006/relationships" xmlns:a="http://schemas.openxmlformats.org/drawingml/2006/main" xmlns="" val="0"/>
    </p:ext>
    <p:ext uri="{D31A062A-798A-4329-ABDD-BBA856620510}">
      <p14:defaultImageDpi xmlns:p14="http://schemas.microsoft.com/office/powerpoint/2010/main" xmlns:p="http://schemas.openxmlformats.org/presentationml/2006/main" xmlns:r="http://schemas.openxmlformats.org/officeDocument/2006/relationships" xmlns:a="http://schemas.openxmlformats.org/drawingml/2006/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p:restoredLeft sz="15620"/>
    <p:restoredTop sz="81690" autoAdjust="0"/>
  </p:normalViewPr>
  <p:slideViewPr>
    <p:cSldViewPr snapToGrid="0" snapToObjects="1">
      <p:cViewPr varScale="1">
        <p:scale>
          <a:sx n="88" d="100"/>
          <a:sy n="88" d="100"/>
        </p:scale>
        <p:origin x="-640" y="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printerSettings" Target="printerSettings/printerSettings1.bin"/><Relationship Id="rId24" Type="http://schemas.openxmlformats.org/officeDocument/2006/relationships/presProps" Target="presProps.xml"/><Relationship Id="rId25" Type="http://schemas.openxmlformats.org/officeDocument/2006/relationships/viewProps" Target="viewProps.xml"/><Relationship Id="rId26" Type="http://schemas.openxmlformats.org/officeDocument/2006/relationships/theme" Target="theme/theme1.xml"/><Relationship Id="rId27"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spTree>
      <p:nvGrpSpPr>
        <p:cNvPr id="1" name=""/>
        <p:cNvGrpSpPr/>
        <p:nvPr/>
      </p:nvGrpSpPr>
      <p:grpSpPr>
        <a:xfrm>
          <a:off x="0" y="0"/>
          <a:ext cx="0" cy="0"/>
          <a:chOff x="0" y="0"/>
          <a:chExt cx="0" cy="0"/>
        </a:xfrm>
      </p:grpSpPr>
      <p:sp>
        <p:nvSpPr>
          <p:cNvPr id="16" name="Rounded Rectangle 15"/>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7" name="Group 9"/>
          <p:cNvGrpSpPr>
            <a:grpSpLocks noChangeAspect="1"/>
          </p:cNvGrpSpPr>
          <p:nvPr/>
        </p:nvGrpSpPr>
        <p:grpSpPr bwMode="hidden">
          <a:xfrm>
            <a:off x="211665" y="5353963"/>
            <a:ext cx="8723376" cy="133158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E30E2307-1E40-4E12-8716-25BFDA8E7013}" type="datetime1">
              <a:rPr lang="en-US" smtClean="0"/>
              <a:pPr/>
              <a:t>11/13/12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5CFCF5A-EA79-452C-A52C-1A2668C2E7DF}" type="datetime1">
              <a:rPr lang="en-US" smtClean="0"/>
              <a:pPr/>
              <a:t>11/13/12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vertTitleAndTx" preserve="1">
  <p:cSld name="Vertical Title and Text">
    <p:spTree>
      <p:nvGrpSpPr>
        <p:cNvPr id="1" name=""/>
        <p:cNvGrpSpPr/>
        <p:nvPr/>
      </p:nvGrpSpPr>
      <p:grpSpPr>
        <a:xfrm>
          <a:off x="0" y="0"/>
          <a:ext cx="0" cy="0"/>
          <a:chOff x="0" y="0"/>
          <a:chExt cx="0" cy="0"/>
        </a:xfrm>
      </p:grpSpPr>
      <p:sp>
        <p:nvSpPr>
          <p:cNvPr id="21" name="Rounded Rectangle 20"/>
          <p:cNvSpPr/>
          <p:nvPr/>
        </p:nvSpPr>
        <p:spPr bwMode="hidden">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Date Placeholder 3"/>
          <p:cNvSpPr>
            <a:spLocks noGrp="1"/>
          </p:cNvSpPr>
          <p:nvPr>
            <p:ph type="dt" sz="half" idx="10"/>
          </p:nvPr>
        </p:nvSpPr>
        <p:spPr/>
        <p:txBody>
          <a:bodyPr/>
          <a:lstStyle/>
          <a:p>
            <a:fld id="{2E5C4C28-BD4B-4892-9A2D-6E19BD753A9A}" type="datetime1">
              <a:rPr lang="en-US" smtClean="0"/>
              <a:pPr/>
              <a:t>11/13/12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dirty="0"/>
          </a:p>
        </p:txBody>
      </p:sp>
      <p:grpSp>
        <p:nvGrpSpPr>
          <p:cNvPr id="15" name="Group 14"/>
          <p:cNvGrpSpPr>
            <a:grpSpLocks noChangeAspect="1"/>
          </p:cNvGrpSpPr>
          <p:nvPr/>
        </p:nvGrpSpPr>
        <p:grpSpPr bwMode="hidden">
          <a:xfrm>
            <a:off x="211665" y="714191"/>
            <a:ext cx="8723376" cy="133158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2" name="Vertical Title 1"/>
          <p:cNvSpPr>
            <a:spLocks noGrp="1"/>
          </p:cNvSpPr>
          <p:nvPr>
            <p:ph type="title" orient="vert"/>
          </p:nvPr>
        </p:nvSpPr>
        <p:spPr>
          <a:xfrm>
            <a:off x="6629400" y="1447800"/>
            <a:ext cx="2057400" cy="4487333"/>
          </a:xfrm>
        </p:spPr>
        <p:txBody>
          <a:bodyPr vert="eaVert" anchor="ctr"/>
          <a:lstStyle>
            <a:lvl1pPr algn="l">
              <a:defRPr>
                <a:solidFill>
                  <a:schemeClr val="tx2"/>
                </a:solidFil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1FD9D02-426E-46C9-9EE9-0DE1EF8B2838}" type="datetime1">
              <a:rPr lang="en-US" smtClean="0"/>
              <a:pPr/>
              <a:t>11/13/12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dirty="0"/>
          </a:p>
        </p:txBody>
      </p:sp>
      <p:sp>
        <p:nvSpPr>
          <p:cNvPr id="7" name="Title 6"/>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secHead" preserve="1">
  <p:cSld name="Section Header">
    <p:spTree>
      <p:nvGrpSpPr>
        <p:cNvPr id="1" name=""/>
        <p:cNvGrpSpPr/>
        <p:nvPr/>
      </p:nvGrpSpPr>
      <p:grpSpPr>
        <a:xfrm>
          <a:off x="0" y="0"/>
          <a:ext cx="0" cy="0"/>
          <a:chOff x="0" y="0"/>
          <a:chExt cx="0" cy="0"/>
        </a:xfrm>
      </p:grpSpPr>
      <p:sp>
        <p:nvSpPr>
          <p:cNvPr id="14" name="Rounded Rectangle 13"/>
          <p:cNvSpPr/>
          <p:nvPr/>
        </p:nvSpPr>
        <p:spPr>
          <a:xfrm>
            <a:off x="228600" y="228600"/>
            <a:ext cx="8695944"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Freeform 14"/>
          <p:cNvSpPr>
            <a:spLocks/>
          </p:cNvSpPr>
          <p:nvPr/>
        </p:nvSpPr>
        <p:spPr bwMode="hidden">
          <a:xfrm>
            <a:off x="6047438" y="4203592"/>
            <a:ext cx="287642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 name="Freeform 18"/>
          <p:cNvSpPr>
            <a:spLocks/>
          </p:cNvSpPr>
          <p:nvPr/>
        </p:nvSpPr>
        <p:spPr bwMode="hidden">
          <a:xfrm>
            <a:off x="2619320" y="4075290"/>
            <a:ext cx="5544515"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 name="Freeform 22"/>
          <p:cNvSpPr>
            <a:spLocks/>
          </p:cNvSpPr>
          <p:nvPr/>
        </p:nvSpPr>
        <p:spPr bwMode="hidden">
          <a:xfrm>
            <a:off x="2828728" y="4087562"/>
            <a:ext cx="546798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 name="Freeform 26"/>
          <p:cNvSpPr>
            <a:spLocks/>
          </p:cNvSpPr>
          <p:nvPr/>
        </p:nvSpPr>
        <p:spPr bwMode="hidden">
          <a:xfrm>
            <a:off x="5609489" y="4074174"/>
            <a:ext cx="3308000"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useBgFill="1">
        <p:nvSpPr>
          <p:cNvPr id="13" name="Freeform 10"/>
          <p:cNvSpPr>
            <a:spLocks/>
          </p:cNvSpPr>
          <p:nvPr/>
        </p:nvSpPr>
        <p:spPr bwMode="hidden">
          <a:xfrm>
            <a:off x="211665" y="4058555"/>
            <a:ext cx="8723376"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B8AEBBE-F8B2-42CF-9895-E86A608384EB}" type="datetime1">
              <a:rPr lang="en-US" smtClean="0"/>
              <a:pPr/>
              <a:t>11/13/12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fld id="{E1FAA6B6-10E5-4810-BC9F-DA72D8452E73}" type="datetime1">
              <a:rPr lang="en-US" smtClean="0"/>
              <a:pPr/>
              <a:t>11/13/12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87D7A59-36E2-48B9-B146-C1E59501F63F}" type="slidenum">
              <a:rPr lang="en-US" smtClean="0"/>
              <a:pPr/>
              <a:t>‹#›</a:t>
            </a:fld>
            <a:endParaRPr lang="en-US" dirty="0"/>
          </a:p>
        </p:txBody>
      </p:sp>
      <p:sp>
        <p:nvSpPr>
          <p:cNvPr id="9" name="Content Placeholder 8"/>
          <p:cNvSpPr>
            <a:spLocks noGrp="1"/>
          </p:cNvSpPr>
          <p:nvPr>
            <p:ph sz="quarter" idx="13"/>
          </p:nvPr>
        </p:nvSpPr>
        <p:spPr>
          <a:xfrm>
            <a:off x="676655" y="2679192"/>
            <a:ext cx="3822192" cy="34472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6D18D072-EF12-4AA2-BD71-ABC68B06D0E2}" type="datetime1">
              <a:rPr lang="en-US" smtClean="0"/>
              <a:pPr/>
              <a:t>11/13/12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87D7A59-36E2-48B9-B146-C1E59501F63F}"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8CDBF60-6CC3-4B74-A60D-3486985E4346}" type="datetime1">
              <a:rPr lang="en-US" smtClean="0"/>
              <a:pPr/>
              <a:t>11/13/12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87D7A59-36E2-48B9-B146-C1E59501F63F}"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blank" preserve="1">
  <p:cSld name="Blank">
    <p:spTree>
      <p:nvGrpSpPr>
        <p:cNvPr id="1" name=""/>
        <p:cNvGrpSpPr/>
        <p:nvPr/>
      </p:nvGrpSpPr>
      <p:grpSpPr>
        <a:xfrm>
          <a:off x="0" y="0"/>
          <a:ext cx="0" cy="0"/>
          <a:chOff x="0" y="0"/>
          <a:chExt cx="0" cy="0"/>
        </a:xfrm>
      </p:grpSpPr>
      <p:sp>
        <p:nvSpPr>
          <p:cNvPr id="12" name="Rounded Rectangle 11"/>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 name="Group 5"/>
          <p:cNvGrpSpPr>
            <a:grpSpLocks noChangeAspect="1"/>
          </p:cNvGrpSpPr>
          <p:nvPr/>
        </p:nvGrpSpPr>
        <p:grpSpPr bwMode="hidden">
          <a:xfrm>
            <a:off x="211665" y="714191"/>
            <a:ext cx="8723376" cy="1329874"/>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2" name="Date Placeholder 1"/>
          <p:cNvSpPr>
            <a:spLocks noGrp="1"/>
          </p:cNvSpPr>
          <p:nvPr>
            <p:ph type="dt" sz="half" idx="10"/>
          </p:nvPr>
        </p:nvSpPr>
        <p:spPr/>
        <p:txBody>
          <a:bodyPr/>
          <a:lstStyle/>
          <a:p>
            <a:fld id="{22714818-984F-4759-BF72-A33BDC1963BD}" type="datetime1">
              <a:rPr lang="en-US" smtClean="0"/>
              <a:pPr/>
              <a:t>11/13/12</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87D7A59-36E2-48B9-B146-C1E59501F63F}"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objTx" preserve="1">
  <p:cSld name="Content with Caption">
    <p:spTree>
      <p:nvGrpSpPr>
        <p:cNvPr id="1" name=""/>
        <p:cNvGrpSpPr/>
        <p:nvPr/>
      </p:nvGrpSpPr>
      <p:grpSpPr>
        <a:xfrm>
          <a:off x="0" y="0"/>
          <a:ext cx="0" cy="0"/>
          <a:chOff x="0" y="0"/>
          <a:chExt cx="0" cy="0"/>
        </a:xfrm>
      </p:grpSpPr>
      <p:sp>
        <p:nvSpPr>
          <p:cNvPr id="15" name="Rounded Rectangle 14"/>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Date Placeholder 4"/>
          <p:cNvSpPr>
            <a:spLocks noGrp="1"/>
          </p:cNvSpPr>
          <p:nvPr>
            <p:ph type="dt" sz="half" idx="10"/>
          </p:nvPr>
        </p:nvSpPr>
        <p:spPr/>
        <p:txBody>
          <a:bodyPr/>
          <a:lstStyle/>
          <a:p>
            <a:fld id="{9EA7E191-5F94-4FC1-B823-BD7CABF7FA06}" type="datetime1">
              <a:rPr lang="en-US" smtClean="0"/>
              <a:pPr/>
              <a:t>11/13/12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87D7A59-36E2-48B9-B146-C1E59501F63F}" type="slidenum">
              <a:rPr lang="en-US" smtClean="0"/>
              <a:pPr/>
              <a:t>‹#›</a:t>
            </a:fld>
            <a:endParaRPr lang="en-US" dirty="0"/>
          </a:p>
        </p:txBody>
      </p:sp>
      <p:sp>
        <p:nvSpPr>
          <p:cNvPr id="4" name="Text Placeholder 3"/>
          <p:cNvSpPr>
            <a:spLocks noGrp="1"/>
          </p:cNvSpPr>
          <p:nvPr>
            <p:ph type="body" sz="half" idx="2"/>
          </p:nvPr>
        </p:nvSpPr>
        <p:spPr>
          <a:xfrm>
            <a:off x="914400" y="3581400"/>
            <a:ext cx="33528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grpSp>
        <p:nvGrpSpPr>
          <p:cNvPr id="2" name="Group 23"/>
          <p:cNvGrpSpPr>
            <a:grpSpLocks noChangeAspect="1"/>
          </p:cNvGrpSpPr>
          <p:nvPr/>
        </p:nvGrpSpPr>
        <p:grpSpPr bwMode="hidden">
          <a:xfrm>
            <a:off x="211665" y="714191"/>
            <a:ext cx="8723376" cy="133158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spTree>
      <p:nvGrpSpPr>
        <p:cNvPr id="1" name=""/>
        <p:cNvGrpSpPr/>
        <p:nvPr/>
      </p:nvGrpSpPr>
      <p:grpSpPr>
        <a:xfrm>
          <a:off x="0" y="0"/>
          <a:ext cx="0" cy="0"/>
          <a:chOff x="0" y="0"/>
          <a:chExt cx="0" cy="0"/>
        </a:xfrm>
      </p:grpSpPr>
      <p:sp>
        <p:nvSpPr>
          <p:cNvPr id="15" name="Rounded Rectangle 14"/>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9" name="Group 8"/>
          <p:cNvGrpSpPr>
            <a:grpSpLocks noChangeAspect="1"/>
          </p:cNvGrpSpPr>
          <p:nvPr/>
        </p:nvGrpSpPr>
        <p:grpSpPr bwMode="hidden">
          <a:xfrm>
            <a:off x="211665" y="5353963"/>
            <a:ext cx="8723376" cy="133158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en-US" smtClean="0"/>
              <a:t>Click to edit Master title style</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8856D55-EFBE-4F9B-8A5F-09D42CA22A9B}" type="datetime1">
              <a:rPr lang="en-US" smtClean="0"/>
              <a:pPr/>
              <a:t>11/13/12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87D7A59-36E2-48B9-B146-C1E59501F63F}" type="slidenum">
              <a:rPr lang="en-US" smtClean="0"/>
              <a:pPr/>
              <a:t>‹#›</a:t>
            </a:fld>
            <a:endParaRPr lang="en-US" dirty="0"/>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Drag picture to placeholder or click icon to add</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5944"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 name="Group 15"/>
          <p:cNvGrpSpPr>
            <a:grpSpLocks noChangeAspect="1"/>
          </p:cNvGrpSpPr>
          <p:nvPr/>
        </p:nvGrpSpPr>
        <p:grpSpPr bwMode="hidden">
          <a:xfrm>
            <a:off x="211665" y="1679429"/>
            <a:ext cx="8723376" cy="1329874"/>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2" name="Title Placeholder 1"/>
          <p:cNvSpPr>
            <a:spLocks noGrp="1"/>
          </p:cNvSpPr>
          <p:nvPr>
            <p:ph type="title"/>
          </p:nvPr>
        </p:nvSpPr>
        <p:spPr>
          <a:xfrm>
            <a:off x="457200" y="338328"/>
            <a:ext cx="8229600" cy="1252728"/>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4" name="Date Placeholder 3"/>
          <p:cNvSpPr>
            <a:spLocks noGrp="1"/>
          </p:cNvSpPr>
          <p:nvPr>
            <p:ph type="dt" sz="half" idx="2"/>
          </p:nvPr>
        </p:nvSpPr>
        <p:spPr>
          <a:xfrm>
            <a:off x="5163672" y="6250164"/>
            <a:ext cx="3786690" cy="365125"/>
          </a:xfrm>
          <a:prstGeom prst="rect">
            <a:avLst/>
          </a:prstGeom>
        </p:spPr>
        <p:txBody>
          <a:bodyPr vert="horz" lIns="91440" tIns="45720" rIns="91440" bIns="45720" rtlCol="0" anchor="ctr"/>
          <a:lstStyle>
            <a:lvl1pPr algn="r">
              <a:defRPr sz="1000">
                <a:solidFill>
                  <a:schemeClr val="tx2"/>
                </a:solidFill>
              </a:defRPr>
            </a:lvl1pPr>
          </a:lstStyle>
          <a:p>
            <a:fld id="{9D1D110F-3F4E-48D9-B8AA-5D0E825AFDBA}" type="datetime1">
              <a:rPr lang="en-US" smtClean="0"/>
              <a:pPr/>
              <a:t>11/13/12</a:t>
            </a:fld>
            <a:endParaRPr lang="en-US" dirty="0"/>
          </a:p>
        </p:txBody>
      </p:sp>
      <p:sp>
        <p:nvSpPr>
          <p:cNvPr id="5" name="Footer Placeholder 4"/>
          <p:cNvSpPr>
            <a:spLocks noGrp="1"/>
          </p:cNvSpPr>
          <p:nvPr>
            <p:ph type="ftr" sz="quarter" idx="3"/>
          </p:nvPr>
        </p:nvSpPr>
        <p:spPr>
          <a:xfrm>
            <a:off x="193638" y="6250164"/>
            <a:ext cx="3786691" cy="365125"/>
          </a:xfrm>
          <a:prstGeom prst="rect">
            <a:avLst/>
          </a:prstGeom>
        </p:spPr>
        <p:txBody>
          <a:bodyPr vert="horz" lIns="91440" tIns="45720" rIns="91440" bIns="45720" rtlCol="0" anchor="ctr"/>
          <a:lstStyle>
            <a:lvl1pPr algn="l">
              <a:defRPr sz="1000">
                <a:solidFill>
                  <a:schemeClr val="tx2"/>
                </a:solidFill>
              </a:defRPr>
            </a:lvl1pPr>
          </a:lstStyle>
          <a:p>
            <a:endParaRPr lang="en-US" dirty="0"/>
          </a:p>
        </p:txBody>
      </p:sp>
      <p:sp>
        <p:nvSpPr>
          <p:cNvPr id="6" name="Slide Number Placeholder 5"/>
          <p:cNvSpPr>
            <a:spLocks noGrp="1"/>
          </p:cNvSpPr>
          <p:nvPr>
            <p:ph type="sldNum" sz="quarter" idx="4"/>
          </p:nvPr>
        </p:nvSpPr>
        <p:spPr>
          <a:xfrm>
            <a:off x="3991088" y="6250163"/>
            <a:ext cx="1161826" cy="365125"/>
          </a:xfrm>
          <a:prstGeom prst="rect">
            <a:avLst/>
          </a:prstGeom>
        </p:spPr>
        <p:txBody>
          <a:bodyPr vert="horz" lIns="91440" tIns="45720" rIns="91440" bIns="45720" rtlCol="0" anchor="ctr"/>
          <a:lstStyle>
            <a:lvl1pPr algn="ctr">
              <a:defRPr sz="1000">
                <a:solidFill>
                  <a:schemeClr val="tx2"/>
                </a:solidFill>
              </a:defRPr>
            </a:lvl1pPr>
          </a:lstStyle>
          <a:p>
            <a:fld id="{687D7A59-36E2-48B9-B146-C1E59501F63F}" type="slidenum">
              <a:rPr lang="en-US" smtClean="0"/>
              <a:pPr/>
              <a:t>‹#›</a:t>
            </a:fld>
            <a:endParaRPr lang="en-US" dirty="0"/>
          </a:p>
        </p:txBody>
      </p:sp>
      <p:sp>
        <p:nvSpPr>
          <p:cNvPr id="3" name="Text Placeholder 2"/>
          <p:cNvSpPr>
            <a:spLocks noGrp="1"/>
          </p:cNvSpPr>
          <p:nvPr>
            <p:ph type="body" idx="1"/>
          </p:nvPr>
        </p:nvSpPr>
        <p:spPr>
          <a:xfrm>
            <a:off x="872067" y="2675467"/>
            <a:ext cx="7408333" cy="3450696"/>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hf sldNum="0" hdr="0" ftr="0" dt="0"/>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4" Type="http://schemas.openxmlformats.org/officeDocument/2006/relationships/image" Target="../media/image4.jpeg"/><Relationship Id="rId1" Type="http://schemas.openxmlformats.org/officeDocument/2006/relationships/slideLayout" Target="../slideLayouts/slideLayout1.xml"/><Relationship Id="rId2"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jpeg"/></Relationships>
</file>

<file path=ppt/slides/_rels/slide13.xml.rels><?xml version="1.0" encoding="UTF-8" standalone="yes"?>
<Relationships xmlns="http://schemas.openxmlformats.org/package/2006/relationships"><Relationship Id="rId3" Type="http://schemas.openxmlformats.org/officeDocument/2006/relationships/image" Target="../media/image18.jpeg"/><Relationship Id="rId4" Type="http://schemas.openxmlformats.org/officeDocument/2006/relationships/image" Target="../media/image19.jpeg"/><Relationship Id="rId1" Type="http://schemas.openxmlformats.org/officeDocument/2006/relationships/slideLayout" Target="../slideLayouts/slideLayout2.xml"/><Relationship Id="rId2" Type="http://schemas.openxmlformats.org/officeDocument/2006/relationships/image" Target="../media/image17.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3.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4.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5.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jpeg"/></Relationships>
</file>

<file path=ppt/slides/_rels/slide20.xml.rels><?xml version="1.0" encoding="UTF-8" standalone="yes"?>
<Relationships xmlns="http://schemas.openxmlformats.org/package/2006/relationships"><Relationship Id="rId3" Type="http://schemas.openxmlformats.org/officeDocument/2006/relationships/image" Target="../media/image27.jpeg"/><Relationship Id="rId4" Type="http://schemas.openxmlformats.org/officeDocument/2006/relationships/image" Target="../media/image28.png"/><Relationship Id="rId1" Type="http://schemas.openxmlformats.org/officeDocument/2006/relationships/slideLayout" Target="../slideLayouts/slideLayout2.xml"/><Relationship Id="rId2" Type="http://schemas.openxmlformats.org/officeDocument/2006/relationships/image" Target="../media/image26.jpeg"/></Relationships>
</file>

<file path=ppt/slides/_rels/slide21.xml.rels><?xml version="1.0" encoding="UTF-8" standalone="yes"?>
<Relationships xmlns="http://schemas.openxmlformats.org/package/2006/relationships"><Relationship Id="rId3" Type="http://schemas.openxmlformats.org/officeDocument/2006/relationships/image" Target="../media/image30.png"/><Relationship Id="rId4" Type="http://schemas.openxmlformats.org/officeDocument/2006/relationships/hyperlink" Target="http://www.legacyofrescue.org" TargetMode="External"/><Relationship Id="rId1" Type="http://schemas.openxmlformats.org/officeDocument/2006/relationships/slideLayout" Target="../slideLayouts/slideLayout7.xml"/><Relationship Id="rId2" Type="http://schemas.openxmlformats.org/officeDocument/2006/relationships/image" Target="../media/image29.png"/></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4" Type="http://schemas.openxmlformats.org/officeDocument/2006/relationships/image" Target="../media/image8.jpeg"/><Relationship Id="rId1" Type="http://schemas.openxmlformats.org/officeDocument/2006/relationships/slideLayout" Target="../slideLayouts/slideLayout2.xml"/><Relationship Id="rId2" Type="http://schemas.openxmlformats.org/officeDocument/2006/relationships/image" Target="../media/image6.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jpe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a:xfrm>
            <a:off x="268941" y="57327"/>
            <a:ext cx="8595931" cy="956235"/>
          </a:xfrm>
        </p:spPr>
        <p:txBody>
          <a:bodyPr>
            <a:normAutofit/>
          </a:bodyPr>
          <a:lstStyle/>
          <a:p>
            <a:endParaRPr lang="en-US" sz="3600" dirty="0">
              <a:solidFill>
                <a:srgbClr val="073E87"/>
              </a:solidFill>
              <a:effectLst>
                <a:outerShdw blurRad="60007" dist="310007" dir="7680000" sy="30000" kx="1300200" algn="ctr" rotWithShape="0">
                  <a:prstClr val="black">
                    <a:alpha val="32000"/>
                  </a:prstClr>
                </a:outerShdw>
              </a:effectLst>
              <a:latin typeface="Comic Sans MS"/>
              <a:cs typeface="Comic Sans MS"/>
            </a:endParaRPr>
          </a:p>
        </p:txBody>
      </p:sp>
      <p:sp>
        <p:nvSpPr>
          <p:cNvPr id="3" name="Subtitle 2"/>
          <p:cNvSpPr>
            <a:spLocks noGrp="1"/>
          </p:cNvSpPr>
          <p:nvPr>
            <p:ph type="subTitle" idx="1"/>
          </p:nvPr>
        </p:nvSpPr>
        <p:spPr>
          <a:xfrm>
            <a:off x="3642167" y="1199603"/>
            <a:ext cx="4530656" cy="2789694"/>
          </a:xfrm>
        </p:spPr>
        <p:txBody>
          <a:bodyPr>
            <a:noAutofit/>
          </a:bodyPr>
          <a:lstStyle/>
          <a:p>
            <a:r>
              <a:rPr lang="en-US" sz="3200" i="1" dirty="0" smtClean="0">
                <a:latin typeface="Comic Sans MS"/>
                <a:cs typeface="Comic Sans MS"/>
              </a:rPr>
              <a:t>Legacy of Rescue:  </a:t>
            </a:r>
          </a:p>
          <a:p>
            <a:endParaRPr lang="en-US" sz="1000" i="1" dirty="0" smtClean="0">
              <a:solidFill>
                <a:schemeClr val="bg1"/>
              </a:solidFill>
              <a:latin typeface="Comic Sans MS"/>
              <a:cs typeface="Comic Sans MS"/>
            </a:endParaRPr>
          </a:p>
          <a:p>
            <a:r>
              <a:rPr lang="en-US" sz="3200" i="1" dirty="0" smtClean="0">
                <a:solidFill>
                  <a:schemeClr val="bg1"/>
                </a:solidFill>
                <a:latin typeface="Comic Sans MS"/>
                <a:cs typeface="Comic Sans MS"/>
              </a:rPr>
              <a:t>A Daughter’s Tribute</a:t>
            </a:r>
          </a:p>
          <a:p>
            <a:endParaRPr lang="en-US" sz="800" i="1" dirty="0" smtClean="0">
              <a:solidFill>
                <a:schemeClr val="bg1"/>
              </a:solidFill>
              <a:latin typeface="Comic Sans MS"/>
              <a:cs typeface="Comic Sans MS"/>
            </a:endParaRPr>
          </a:p>
          <a:p>
            <a:r>
              <a:rPr lang="en-US" sz="1800" dirty="0">
                <a:solidFill>
                  <a:schemeClr val="tx2"/>
                </a:solidFill>
                <a:latin typeface="Comic Sans MS"/>
                <a:cs typeface="Comic Sans MS"/>
              </a:rPr>
              <a:t>b</a:t>
            </a:r>
            <a:r>
              <a:rPr lang="en-US" sz="1800" dirty="0" smtClean="0">
                <a:solidFill>
                  <a:schemeClr val="tx2"/>
                </a:solidFill>
                <a:latin typeface="Comic Sans MS"/>
                <a:cs typeface="Comic Sans MS"/>
              </a:rPr>
              <a:t>y Marta Fuchs</a:t>
            </a:r>
            <a:endParaRPr lang="en-US" sz="1800" dirty="0">
              <a:solidFill>
                <a:schemeClr val="tx2"/>
              </a:solidFill>
              <a:latin typeface="Comic Sans MS"/>
              <a:cs typeface="Comic Sans MS"/>
            </a:endParaRPr>
          </a:p>
        </p:txBody>
      </p:sp>
      <p:pic>
        <p:nvPicPr>
          <p:cNvPr id="6" name="Picture 5" descr="Zoltan Kubinyi ID card.png"/>
          <p:cNvPicPr>
            <a:picLocks noChangeAspect="1"/>
          </p:cNvPicPr>
          <p:nvPr/>
        </p:nvPicPr>
        <p:blipFill>
          <a:blip r:embed="rId2" cstate="screen">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a:ext>
            </a:extLst>
          </a:blip>
          <a:stretch>
            <a:fillRect/>
          </a:stretch>
        </p:blipFill>
        <p:spPr>
          <a:xfrm rot="21212919">
            <a:off x="653066" y="1282500"/>
            <a:ext cx="2365052" cy="3304441"/>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9" name="Picture 8" descr="Marta &amp; Henry Kopasz -- bl:white.jpg"/>
          <p:cNvPicPr>
            <a:picLocks noChangeAspect="1"/>
          </p:cNvPicPr>
          <p:nvPr/>
        </p:nvPicPr>
        <p:blipFill>
          <a:blip r:embed="rId3" cstate="screen">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a:ext>
            </a:extLst>
          </a:blip>
          <a:stretch>
            <a:fillRect/>
          </a:stretch>
        </p:blipFill>
        <p:spPr>
          <a:xfrm rot="20764108">
            <a:off x="1699147" y="3862832"/>
            <a:ext cx="3403670" cy="226516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7" name="Content Placeholder 3" descr="the 4 cousins in Tokaj.jpg"/>
          <p:cNvPicPr>
            <a:picLocks noChangeAspect="1"/>
          </p:cNvPicPr>
          <p:nvPr/>
        </p:nvPicPr>
        <p:blipFill>
          <a:blip r:embed="rId4" cstate="screen">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a:ext>
            </a:extLst>
          </a:blip>
          <a:srcRect/>
          <a:stretch>
            <a:fillRect/>
          </a:stretch>
        </p:blipFill>
        <p:spPr>
          <a:xfrm rot="849689">
            <a:off x="4908067" y="3959197"/>
            <a:ext cx="3677023" cy="274388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63572345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Content Placeholder 3" descr="stork in nest opposite Temple.JPG"/>
          <p:cNvPicPr>
            <a:picLocks noGrp="1" noChangeAspect="1"/>
          </p:cNvPicPr>
          <p:nvPr>
            <p:ph idx="1"/>
          </p:nvPr>
        </p:nvPicPr>
        <p:blipFill>
          <a:blip r:embed="rId2" cstate="screen">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a:ext>
            </a:extLst>
          </a:blip>
          <a:srcRect/>
          <a:stretch>
            <a:fillRect/>
          </a:stretch>
        </p:blipFill>
        <p:spPr>
          <a:xfrm>
            <a:off x="242822" y="1184327"/>
            <a:ext cx="8676414" cy="5549848"/>
          </a:xfrm>
        </p:spPr>
      </p:pic>
      <p:sp>
        <p:nvSpPr>
          <p:cNvPr id="3" name="Title 2"/>
          <p:cNvSpPr>
            <a:spLocks noGrp="1"/>
          </p:cNvSpPr>
          <p:nvPr>
            <p:ph type="title"/>
          </p:nvPr>
        </p:nvSpPr>
        <p:spPr>
          <a:xfrm>
            <a:off x="457200" y="285379"/>
            <a:ext cx="8229600" cy="756252"/>
          </a:xfrm>
        </p:spPr>
        <p:txBody>
          <a:bodyPr>
            <a:normAutofit fontScale="90000"/>
          </a:bodyPr>
          <a:lstStyle/>
          <a:p>
            <a:r>
              <a:rPr lang="en-US" sz="2800" dirty="0" smtClean="0">
                <a:latin typeface="Comic Sans MS"/>
                <a:cs typeface="Comic Sans MS"/>
              </a:rPr>
              <a:t>Tokaj Synagogue </a:t>
            </a:r>
            <a:br>
              <a:rPr lang="en-US" sz="2800" dirty="0" smtClean="0">
                <a:latin typeface="Comic Sans MS"/>
                <a:cs typeface="Comic Sans MS"/>
              </a:rPr>
            </a:br>
            <a:r>
              <a:rPr lang="en-US" sz="2800" dirty="0" smtClean="0">
                <a:latin typeface="Comic Sans MS"/>
                <a:cs typeface="Comic Sans MS"/>
              </a:rPr>
              <a:t>Holocaust Commemoration in 1994</a:t>
            </a:r>
            <a:br>
              <a:rPr lang="en-US" sz="2800" dirty="0" smtClean="0">
                <a:latin typeface="Comic Sans MS"/>
                <a:cs typeface="Comic Sans MS"/>
              </a:rPr>
            </a:br>
            <a:r>
              <a:rPr lang="en-US" sz="1900" dirty="0" smtClean="0">
                <a:latin typeface="Comic Sans MS"/>
                <a:cs typeface="Comic Sans MS"/>
              </a:rPr>
              <a:t> (restored Synagogue is now part of Cultural Center, concerts held there)</a:t>
            </a:r>
            <a:endParaRPr lang="en-US" sz="1900" dirty="0">
              <a:latin typeface="Comic Sans MS"/>
              <a:cs typeface="Comic Sans MS"/>
            </a:endParaRP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26262139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152832"/>
            <a:ext cx="8229600" cy="746110"/>
          </a:xfrm>
        </p:spPr>
        <p:txBody>
          <a:bodyPr>
            <a:noAutofit/>
          </a:bodyPr>
          <a:lstStyle/>
          <a:p>
            <a:r>
              <a:rPr lang="en-US" sz="3200" dirty="0" smtClean="0">
                <a:latin typeface="Comic Sans MS"/>
                <a:cs typeface="Comic Sans MS"/>
              </a:rPr>
              <a:t>Tokaj</a:t>
            </a:r>
            <a:r>
              <a:rPr lang="en-US" sz="2800" dirty="0" smtClean="0">
                <a:latin typeface="Comic Sans MS"/>
                <a:cs typeface="Comic Sans MS"/>
              </a:rPr>
              <a:t>, </a:t>
            </a:r>
            <a:r>
              <a:rPr lang="en-US" sz="2400" dirty="0" smtClean="0">
                <a:latin typeface="Comic Sans MS"/>
                <a:cs typeface="Comic Sans MS"/>
              </a:rPr>
              <a:t>view from Synagogue window</a:t>
            </a:r>
            <a:endParaRPr lang="en-US" sz="2400" dirty="0">
              <a:latin typeface="Comic Sans MS"/>
              <a:cs typeface="Comic Sans MS"/>
            </a:endParaRPr>
          </a:p>
        </p:txBody>
      </p:sp>
      <p:pic>
        <p:nvPicPr>
          <p:cNvPr id="6" name="Content Placeholder 5" descr="* Tokaj view from plain Temple porthole.jpg"/>
          <p:cNvPicPr>
            <a:picLocks noGrp="1" noChangeAspect="1"/>
          </p:cNvPicPr>
          <p:nvPr>
            <p:ph idx="1"/>
          </p:nvPr>
        </p:nvPicPr>
        <p:blipFill>
          <a:blip r:embed="rId2" cstate="screen">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a:ext>
            </a:extLst>
          </a:blip>
          <a:srcRect/>
          <a:stretch>
            <a:fillRect/>
          </a:stretch>
        </p:blipFill>
        <p:spPr>
          <a:xfrm>
            <a:off x="185738" y="977970"/>
            <a:ext cx="8747768" cy="5700627"/>
          </a:xfrm>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2746245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 name="Picture 4" descr="Zoltan Kubinyi and wife.jpeg"/>
          <p:cNvPicPr>
            <a:picLocks noChangeAspect="1"/>
          </p:cNvPicPr>
          <p:nvPr/>
        </p:nvPicPr>
        <p:blipFill>
          <a:blip r:embed="rId2"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a:ext>
            </a:extLst>
          </a:blip>
          <a:stretch>
            <a:fillRect/>
          </a:stretch>
        </p:blipFill>
        <p:spPr>
          <a:xfrm>
            <a:off x="0" y="893755"/>
            <a:ext cx="9129812" cy="6440220"/>
          </a:xfrm>
          <a:prstGeom prst="rect">
            <a:avLst/>
          </a:prstGeom>
        </p:spPr>
      </p:pic>
      <p:sp>
        <p:nvSpPr>
          <p:cNvPr id="3" name="Title 2"/>
          <p:cNvSpPr>
            <a:spLocks noGrp="1"/>
          </p:cNvSpPr>
          <p:nvPr>
            <p:ph type="title"/>
          </p:nvPr>
        </p:nvSpPr>
        <p:spPr>
          <a:xfrm>
            <a:off x="0" y="329277"/>
            <a:ext cx="9144000" cy="658556"/>
          </a:xfrm>
        </p:spPr>
        <p:txBody>
          <a:bodyPr>
            <a:noAutofit/>
          </a:bodyPr>
          <a:lstStyle/>
          <a:p>
            <a:r>
              <a:rPr lang="en-US" sz="2400" dirty="0" smtClean="0">
                <a:latin typeface="Comic Sans MS"/>
                <a:cs typeface="Comic Sans MS"/>
              </a:rPr>
              <a:t>Zoltán Kubinyi and his wife</a:t>
            </a:r>
            <a:br>
              <a:rPr lang="en-US" sz="2400" dirty="0" smtClean="0">
                <a:latin typeface="Comic Sans MS"/>
                <a:cs typeface="Comic Sans MS"/>
              </a:rPr>
            </a:br>
            <a:r>
              <a:rPr lang="en-US" sz="1700" dirty="0" smtClean="0">
                <a:solidFill>
                  <a:schemeClr val="tx2"/>
                </a:solidFill>
                <a:latin typeface="Comic Sans MS"/>
                <a:cs typeface="Comic Sans MS"/>
              </a:rPr>
              <a:t>(received photo from son when met him in 1994, Holocaust Commemoration, Tokaj)</a:t>
            </a:r>
            <a:br>
              <a:rPr lang="en-US" sz="1700" dirty="0" smtClean="0">
                <a:solidFill>
                  <a:schemeClr val="tx2"/>
                </a:solidFill>
                <a:latin typeface="Comic Sans MS"/>
                <a:cs typeface="Comic Sans MS"/>
              </a:rPr>
            </a:br>
            <a:endParaRPr lang="en-US" sz="1700" dirty="0">
              <a:solidFill>
                <a:schemeClr val="tx2"/>
              </a:solidFill>
              <a:latin typeface="Comic Sans MS"/>
              <a:cs typeface="Comic Sans MS"/>
            </a:endParaRP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84563009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Content Placeholder 3" descr="Certificate of honor.JPG"/>
          <p:cNvPicPr>
            <a:picLocks noGrp="1" noChangeAspect="1"/>
          </p:cNvPicPr>
          <p:nvPr>
            <p:ph idx="1"/>
          </p:nvPr>
        </p:nvPicPr>
        <p:blipFill>
          <a:blip r:embed="rId2" cstate="screen">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a:ext>
            </a:extLst>
          </a:blip>
          <a:srcRect/>
          <a:stretch>
            <a:fillRect/>
          </a:stretch>
        </p:blipFill>
        <p:spPr>
          <a:xfrm rot="5400000">
            <a:off x="-990849" y="990849"/>
            <a:ext cx="7662381" cy="5680684"/>
          </a:xfrm>
        </p:spPr>
      </p:pic>
      <p:pic>
        <p:nvPicPr>
          <p:cNvPr id="6" name="Picture 5" descr="Medalion back.JPG"/>
          <p:cNvPicPr>
            <a:picLocks noChangeAspect="1"/>
          </p:cNvPicPr>
          <p:nvPr/>
        </p:nvPicPr>
        <p:blipFill>
          <a:blip r:embed="rId3" cstate="screen">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a:ext>
            </a:extLst>
          </a:blip>
          <a:stretch>
            <a:fillRect/>
          </a:stretch>
        </p:blipFill>
        <p:spPr>
          <a:xfrm rot="5400000">
            <a:off x="5134934" y="-455312"/>
            <a:ext cx="4450225" cy="3567909"/>
          </a:xfrm>
          <a:prstGeom prst="rect">
            <a:avLst/>
          </a:prstGeom>
        </p:spPr>
      </p:pic>
      <p:pic>
        <p:nvPicPr>
          <p:cNvPr id="7" name="Picture 6" descr="Medalion front.JPG"/>
          <p:cNvPicPr>
            <a:picLocks noChangeAspect="1"/>
          </p:cNvPicPr>
          <p:nvPr/>
        </p:nvPicPr>
        <p:blipFill>
          <a:blip r:embed="rId4" cstate="screen">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a:ext>
            </a:extLst>
          </a:blip>
          <a:stretch>
            <a:fillRect/>
          </a:stretch>
        </p:blipFill>
        <p:spPr>
          <a:xfrm rot="5400000">
            <a:off x="5156222" y="3495312"/>
            <a:ext cx="4512239" cy="3463316"/>
          </a:xfrm>
          <a:prstGeom prst="rect">
            <a:avLst/>
          </a:prstGeom>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66041848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Content Placeholder 3" descr="**Yad Vashem Hungary designation for wall.JPG"/>
          <p:cNvPicPr>
            <a:picLocks noGrp="1" noChangeAspect="1"/>
          </p:cNvPicPr>
          <p:nvPr>
            <p:ph idx="1"/>
          </p:nvPr>
        </p:nvPicPr>
        <p:blipFill>
          <a:blip r:embed="rId2" cstate="screen">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a:ext>
            </a:extLst>
          </a:blip>
          <a:srcRect/>
          <a:stretch>
            <a:fillRect/>
          </a:stretch>
        </p:blipFill>
        <p:spPr>
          <a:xfrm>
            <a:off x="157163" y="128588"/>
            <a:ext cx="8861425" cy="6564312"/>
          </a:xfrm>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35563224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Content Placeholder 3" descr="**Yad Vashem wall from afar with trees .JPG"/>
          <p:cNvPicPr>
            <a:picLocks noGrp="1" noChangeAspect="1"/>
          </p:cNvPicPr>
          <p:nvPr>
            <p:ph idx="1"/>
          </p:nvPr>
        </p:nvPicPr>
        <p:blipFill>
          <a:blip r:embed="rId2"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a:ext>
            </a:extLst>
          </a:blip>
          <a:srcRect/>
          <a:stretch>
            <a:fillRect/>
          </a:stretch>
        </p:blipFill>
        <p:spPr>
          <a:xfrm>
            <a:off x="142875" y="214313"/>
            <a:ext cx="8847138" cy="6435725"/>
          </a:xfrm>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12868900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Content Placeholder 3" descr="Yad Vashem mid closeup Kubinyi name wall.JPG"/>
          <p:cNvPicPr>
            <a:picLocks noGrp="1" noChangeAspect="1"/>
          </p:cNvPicPr>
          <p:nvPr>
            <p:ph idx="1"/>
          </p:nvPr>
        </p:nvPicPr>
        <p:blipFill>
          <a:blip r:embed="rId2"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a:ext>
            </a:extLst>
          </a:blip>
          <a:srcRect/>
          <a:stretch>
            <a:fillRect/>
          </a:stretch>
        </p:blipFill>
        <p:spPr>
          <a:xfrm>
            <a:off x="257175" y="171450"/>
            <a:ext cx="8704263" cy="6534150"/>
          </a:xfrm>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09862054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Content Placeholder 3" descr="Yad Vashem Kubinyi wall further back with stones on top.JPG"/>
          <p:cNvPicPr>
            <a:picLocks noGrp="1" noChangeAspect="1"/>
          </p:cNvPicPr>
          <p:nvPr>
            <p:ph idx="1"/>
          </p:nvPr>
        </p:nvPicPr>
        <p:blipFill>
          <a:blip r:embed="rId2" cstate="screen">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a:ext>
            </a:extLst>
          </a:blip>
          <a:srcRect/>
          <a:stretch>
            <a:fillRect/>
          </a:stretch>
        </p:blipFill>
        <p:spPr>
          <a:xfrm>
            <a:off x="142875" y="157163"/>
            <a:ext cx="8861425" cy="6535737"/>
          </a:xfrm>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1725278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descr="*** all w:Kubinyis.jpg"/>
          <p:cNvPicPr>
            <a:picLocks noChangeAspect="1"/>
          </p:cNvPicPr>
          <p:nvPr/>
        </p:nvPicPr>
        <p:blipFill>
          <a:blip r:embed="rId2" cstate="screen">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a:ext>
            </a:extLst>
          </a:blip>
          <a:stretch>
            <a:fillRect/>
          </a:stretch>
        </p:blipFill>
        <p:spPr>
          <a:xfrm>
            <a:off x="0" y="772620"/>
            <a:ext cx="9144000" cy="6085380"/>
          </a:xfrm>
          <a:prstGeom prst="rect">
            <a:avLst/>
          </a:prstGeom>
        </p:spPr>
      </p:pic>
      <p:sp>
        <p:nvSpPr>
          <p:cNvPr id="5" name="TextBox 4"/>
          <p:cNvSpPr txBox="1"/>
          <p:nvPr/>
        </p:nvSpPr>
        <p:spPr>
          <a:xfrm>
            <a:off x="533041" y="423358"/>
            <a:ext cx="8230776" cy="369332"/>
          </a:xfrm>
          <a:prstGeom prst="rect">
            <a:avLst/>
          </a:prstGeom>
          <a:noFill/>
        </p:spPr>
        <p:txBody>
          <a:bodyPr wrap="square" rtlCol="0">
            <a:spAutoFit/>
          </a:bodyPr>
          <a:lstStyle/>
          <a:p>
            <a:pPr algn="ctr"/>
            <a:r>
              <a:rPr lang="en-US" dirty="0" smtClean="0">
                <a:solidFill>
                  <a:srgbClr val="FFFFFF"/>
                </a:solidFill>
                <a:latin typeface="Comic Sans MS"/>
                <a:cs typeface="Comic Sans MS"/>
              </a:rPr>
              <a:t>Visiting Márton Kubinyi and his family</a:t>
            </a:r>
            <a:r>
              <a:rPr lang="en-US" dirty="0">
                <a:solidFill>
                  <a:srgbClr val="FFFFFF"/>
                </a:solidFill>
                <a:latin typeface="Comic Sans MS"/>
                <a:cs typeface="Comic Sans MS"/>
              </a:rPr>
              <a:t> </a:t>
            </a:r>
            <a:r>
              <a:rPr lang="en-US" dirty="0" smtClean="0">
                <a:solidFill>
                  <a:srgbClr val="FFFFFF"/>
                </a:solidFill>
                <a:latin typeface="Comic Sans MS"/>
                <a:cs typeface="Comic Sans MS"/>
              </a:rPr>
              <a:t>-- </a:t>
            </a:r>
            <a:r>
              <a:rPr lang="en-US" sz="1400" dirty="0" err="1" smtClean="0">
                <a:solidFill>
                  <a:srgbClr val="FFFFFF"/>
                </a:solidFill>
                <a:latin typeface="Comic Sans MS"/>
                <a:cs typeface="Comic Sans MS"/>
              </a:rPr>
              <a:t>Komjáti</a:t>
            </a:r>
            <a:r>
              <a:rPr lang="en-US" sz="1400" dirty="0" smtClean="0">
                <a:solidFill>
                  <a:srgbClr val="FFFFFF"/>
                </a:solidFill>
                <a:latin typeface="Comic Sans MS"/>
                <a:cs typeface="Comic Sans MS"/>
              </a:rPr>
              <a:t>, Hungary, June 2011</a:t>
            </a:r>
            <a:endParaRPr lang="en-US" sz="1400" dirty="0">
              <a:solidFill>
                <a:srgbClr val="FFFFFF"/>
              </a:solidFill>
              <a:latin typeface="Comic Sans MS"/>
              <a:cs typeface="Comic Sans MS"/>
            </a:endParaRP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36939410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Content Placeholder 3" descr="the 4 cousins in Tokaj.jpg"/>
          <p:cNvPicPr>
            <a:picLocks noGrp="1" noChangeAspect="1"/>
          </p:cNvPicPr>
          <p:nvPr>
            <p:ph idx="1"/>
          </p:nvPr>
        </p:nvPicPr>
        <p:blipFill>
          <a:blip r:embed="rId2" cstate="screen">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a:ext>
            </a:extLst>
          </a:blip>
          <a:srcRect/>
          <a:stretch>
            <a:fillRect/>
          </a:stretch>
        </p:blipFill>
        <p:spPr>
          <a:xfrm>
            <a:off x="114300" y="114300"/>
            <a:ext cx="8832850" cy="6591300"/>
          </a:xfrm>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95159880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Content Placeholder 3" descr="Tokaj from Kopasz -- .JPG"/>
          <p:cNvPicPr>
            <a:picLocks noGrp="1" noChangeAspect="1"/>
          </p:cNvPicPr>
          <p:nvPr>
            <p:ph idx="1"/>
          </p:nvPr>
        </p:nvPicPr>
        <p:blipFill>
          <a:blip r:embed="rId2" cstate="screen">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a:ext>
            </a:extLst>
          </a:blip>
          <a:srcRect/>
          <a:stretch>
            <a:fillRect/>
          </a:stretch>
        </p:blipFill>
        <p:spPr>
          <a:xfrm>
            <a:off x="214313" y="1590675"/>
            <a:ext cx="8718550" cy="5157788"/>
          </a:xfrm>
        </p:spPr>
      </p:pic>
      <p:sp>
        <p:nvSpPr>
          <p:cNvPr id="3" name="Title 2"/>
          <p:cNvSpPr>
            <a:spLocks noGrp="1"/>
          </p:cNvSpPr>
          <p:nvPr>
            <p:ph type="title"/>
          </p:nvPr>
        </p:nvSpPr>
        <p:spPr>
          <a:xfrm>
            <a:off x="457200" y="338328"/>
            <a:ext cx="8229600" cy="1252347"/>
          </a:xfrm>
        </p:spPr>
        <p:txBody>
          <a:bodyPr>
            <a:normAutofit/>
          </a:bodyPr>
          <a:lstStyle/>
          <a:p>
            <a:r>
              <a:rPr lang="en-US" sz="3200" dirty="0" smtClean="0">
                <a:latin typeface="Comic Sans MS"/>
                <a:cs typeface="Comic Sans MS"/>
              </a:rPr>
              <a:t>Tokaj, Hungary </a:t>
            </a:r>
            <a:r>
              <a:rPr lang="en-US" sz="2400" dirty="0" smtClean="0">
                <a:latin typeface="Comic Sans MS"/>
                <a:cs typeface="Comic Sans MS"/>
              </a:rPr>
              <a:t>(pop 5,000) </a:t>
            </a:r>
            <a:br>
              <a:rPr lang="en-US" sz="2400" dirty="0" smtClean="0">
                <a:latin typeface="Comic Sans MS"/>
                <a:cs typeface="Comic Sans MS"/>
              </a:rPr>
            </a:br>
            <a:endParaRPr lang="en-US" sz="2400" dirty="0">
              <a:latin typeface="Comic Sans MS"/>
              <a:cs typeface="Comic Sans MS"/>
            </a:endParaRP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82362831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descr="dad mom 50th anniversary.jpeg"/>
          <p:cNvPicPr>
            <a:picLocks noChangeAspect="1"/>
          </p:cNvPicPr>
          <p:nvPr/>
        </p:nvPicPr>
        <p:blipFill>
          <a:blip r:embed="rId2" cstate="screen">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a:ext>
            </a:extLst>
          </a:blip>
          <a:stretch>
            <a:fillRect/>
          </a:stretch>
        </p:blipFill>
        <p:spPr>
          <a:xfrm>
            <a:off x="141780" y="705596"/>
            <a:ext cx="3190327" cy="4785491"/>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5" name="Picture 4" descr="Dad Torah crown color pic.jpeg"/>
          <p:cNvPicPr>
            <a:picLocks noChangeAspect="1"/>
          </p:cNvPicPr>
          <p:nvPr/>
        </p:nvPicPr>
        <p:blipFill>
          <a:blip r:embed="rId3" cstate="screen">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a:ext>
            </a:extLst>
          </a:blip>
          <a:stretch>
            <a:fillRect/>
          </a:stretch>
        </p:blipFill>
        <p:spPr>
          <a:xfrm rot="785458">
            <a:off x="3157298" y="1319214"/>
            <a:ext cx="3561411" cy="520306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6" name="Picture 5" descr="Mom white lace top 2011.png"/>
          <p:cNvPicPr>
            <a:picLocks noChangeAspect="1"/>
          </p:cNvPicPr>
          <p:nvPr/>
        </p:nvPicPr>
        <p:blipFill>
          <a:blip r:embed="rId4" cstate="screen">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a:ext>
            </a:extLst>
          </a:blip>
          <a:stretch>
            <a:fillRect/>
          </a:stretch>
        </p:blipFill>
        <p:spPr>
          <a:xfrm rot="945743">
            <a:off x="6815975" y="3453570"/>
            <a:ext cx="2367649" cy="297605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7" name="TextBox 6"/>
          <p:cNvSpPr txBox="1"/>
          <p:nvPr/>
        </p:nvSpPr>
        <p:spPr>
          <a:xfrm>
            <a:off x="7700658" y="2743985"/>
            <a:ext cx="1332602" cy="523220"/>
          </a:xfrm>
          <a:prstGeom prst="rect">
            <a:avLst/>
          </a:prstGeom>
          <a:noFill/>
        </p:spPr>
        <p:txBody>
          <a:bodyPr wrap="square" rtlCol="0">
            <a:spAutoFit/>
          </a:bodyPr>
          <a:lstStyle/>
          <a:p>
            <a:pPr algn="ctr"/>
            <a:r>
              <a:rPr lang="en-US" sz="1400" dirty="0" smtClean="0">
                <a:solidFill>
                  <a:srgbClr val="073E87"/>
                </a:solidFill>
                <a:latin typeface="Comic Sans MS"/>
                <a:cs typeface="Comic Sans MS"/>
              </a:rPr>
              <a:t>Mom today</a:t>
            </a:r>
          </a:p>
          <a:p>
            <a:pPr algn="ctr"/>
            <a:r>
              <a:rPr lang="en-US" sz="1400" dirty="0" smtClean="0">
                <a:solidFill>
                  <a:srgbClr val="073E87"/>
                </a:solidFill>
                <a:latin typeface="Comic Sans MS"/>
                <a:cs typeface="Comic Sans MS"/>
              </a:rPr>
              <a:t>    age 94</a:t>
            </a:r>
            <a:endParaRPr lang="en-US" sz="1400" dirty="0">
              <a:solidFill>
                <a:srgbClr val="073E87"/>
              </a:solidFill>
              <a:latin typeface="Comic Sans MS"/>
              <a:cs typeface="Comic Sans MS"/>
            </a:endParaRPr>
          </a:p>
        </p:txBody>
      </p:sp>
      <p:sp>
        <p:nvSpPr>
          <p:cNvPr id="8" name="TextBox 7"/>
          <p:cNvSpPr txBox="1"/>
          <p:nvPr/>
        </p:nvSpPr>
        <p:spPr>
          <a:xfrm>
            <a:off x="408306" y="5958365"/>
            <a:ext cx="2335292" cy="523220"/>
          </a:xfrm>
          <a:prstGeom prst="rect">
            <a:avLst/>
          </a:prstGeom>
          <a:noFill/>
        </p:spPr>
        <p:txBody>
          <a:bodyPr wrap="square" rtlCol="0">
            <a:spAutoFit/>
          </a:bodyPr>
          <a:lstStyle/>
          <a:p>
            <a:pPr algn="ctr"/>
            <a:r>
              <a:rPr lang="en-US" sz="1400" dirty="0" smtClean="0">
                <a:solidFill>
                  <a:schemeClr val="tx2"/>
                </a:solidFill>
                <a:latin typeface="Comic Sans MS"/>
                <a:cs typeface="Comic Sans MS"/>
              </a:rPr>
              <a:t>Mom and Dad, 1996</a:t>
            </a:r>
          </a:p>
          <a:p>
            <a:pPr algn="ctr"/>
            <a:r>
              <a:rPr lang="en-US" sz="1400" dirty="0">
                <a:solidFill>
                  <a:schemeClr val="tx2"/>
                </a:solidFill>
                <a:latin typeface="Comic Sans MS"/>
                <a:cs typeface="Comic Sans MS"/>
              </a:rPr>
              <a:t> </a:t>
            </a:r>
            <a:r>
              <a:rPr lang="en-US" sz="1400" dirty="0" smtClean="0">
                <a:solidFill>
                  <a:schemeClr val="tx2"/>
                </a:solidFill>
                <a:latin typeface="Comic Sans MS"/>
                <a:cs typeface="Comic Sans MS"/>
              </a:rPr>
              <a:t> </a:t>
            </a:r>
            <a:r>
              <a:rPr lang="en-US" sz="1200" dirty="0" smtClean="0">
                <a:solidFill>
                  <a:schemeClr val="tx2"/>
                </a:solidFill>
                <a:latin typeface="Comic Sans MS"/>
                <a:cs typeface="Comic Sans MS"/>
              </a:rPr>
              <a:t>(married 50 years then)</a:t>
            </a:r>
            <a:endParaRPr lang="en-US" sz="1200" dirty="0">
              <a:solidFill>
                <a:schemeClr val="tx2"/>
              </a:solidFill>
              <a:latin typeface="Comic Sans MS"/>
              <a:cs typeface="Comic Sans MS"/>
            </a:endParaRPr>
          </a:p>
        </p:txBody>
      </p:sp>
      <p:sp>
        <p:nvSpPr>
          <p:cNvPr id="9" name="TextBox 8"/>
          <p:cNvSpPr txBox="1"/>
          <p:nvPr/>
        </p:nvSpPr>
        <p:spPr>
          <a:xfrm>
            <a:off x="3746962" y="382430"/>
            <a:ext cx="3699929" cy="707886"/>
          </a:xfrm>
          <a:prstGeom prst="rect">
            <a:avLst/>
          </a:prstGeom>
          <a:noFill/>
        </p:spPr>
        <p:txBody>
          <a:bodyPr wrap="square" rtlCol="0">
            <a:spAutoFit/>
          </a:bodyPr>
          <a:lstStyle/>
          <a:p>
            <a:pPr algn="ctr"/>
            <a:r>
              <a:rPr lang="en-US" sz="1400" dirty="0" smtClean="0">
                <a:solidFill>
                  <a:schemeClr val="bg1"/>
                </a:solidFill>
                <a:latin typeface="Comic Sans MS"/>
                <a:cs typeface="Comic Sans MS"/>
              </a:rPr>
              <a:t>Dad under his lemon tree with Torah </a:t>
            </a:r>
          </a:p>
          <a:p>
            <a:pPr algn="ctr"/>
            <a:r>
              <a:rPr lang="en-US" sz="1400" dirty="0" smtClean="0">
                <a:solidFill>
                  <a:schemeClr val="bg1"/>
                </a:solidFill>
                <a:latin typeface="Comic Sans MS"/>
                <a:cs typeface="Comic Sans MS"/>
              </a:rPr>
              <a:t>and flower crown for Shavuot</a:t>
            </a:r>
          </a:p>
          <a:p>
            <a:pPr algn="ctr"/>
            <a:r>
              <a:rPr lang="en-US" sz="1200" dirty="0" smtClean="0">
                <a:solidFill>
                  <a:schemeClr val="bg1"/>
                </a:solidFill>
                <a:latin typeface="Comic Sans MS"/>
                <a:cs typeface="Comic Sans MS"/>
              </a:rPr>
              <a:t>(Mom’s family tradition to make) </a:t>
            </a:r>
            <a:endParaRPr lang="en-US" sz="1200" dirty="0">
              <a:solidFill>
                <a:schemeClr val="bg1"/>
              </a:solidFill>
              <a:latin typeface="Comic Sans MS"/>
              <a:cs typeface="Comic Sans MS"/>
            </a:endParaRP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23139857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1" descr="Screen shot top half of website 2012-11-13 at 1.56.05 PM.png"/>
          <p:cNvPicPr>
            <a:picLocks noChangeAspect="1"/>
          </p:cNvPicPr>
          <p:nvPr/>
        </p:nvPicPr>
        <p:blipFill>
          <a:blip r:embed="rId2">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tretch>
            <a:fillRect/>
          </a:stretch>
        </p:blipFill>
        <p:spPr>
          <a:xfrm>
            <a:off x="1761468" y="559374"/>
            <a:ext cx="5859162" cy="3235298"/>
          </a:xfrm>
          <a:prstGeom prst="rect">
            <a:avLst/>
          </a:prstGeom>
        </p:spPr>
      </p:pic>
      <p:pic>
        <p:nvPicPr>
          <p:cNvPr id="3" name="Picture 2" descr="Screen shot bottome half of website2012-11-13 at 1.55.03 PM.png"/>
          <p:cNvPicPr>
            <a:picLocks noChangeAspect="1"/>
          </p:cNvPicPr>
          <p:nvPr/>
        </p:nvPicPr>
        <p:blipFill>
          <a:blip r:embed="rId3">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tretch>
            <a:fillRect/>
          </a:stretch>
        </p:blipFill>
        <p:spPr>
          <a:xfrm>
            <a:off x="1731228" y="3794672"/>
            <a:ext cx="5859162" cy="3063328"/>
          </a:xfrm>
          <a:prstGeom prst="rect">
            <a:avLst/>
          </a:prstGeom>
        </p:spPr>
      </p:pic>
      <p:sp>
        <p:nvSpPr>
          <p:cNvPr id="4" name="TextBox 3"/>
          <p:cNvSpPr txBox="1"/>
          <p:nvPr/>
        </p:nvSpPr>
        <p:spPr>
          <a:xfrm>
            <a:off x="3901037" y="235397"/>
            <a:ext cx="4901161"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en-US"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hlinkClick r:id="rId4"/>
              </a:rPr>
              <a:t>           </a:t>
            </a:r>
            <a:r>
              <a:rPr lang="en-US" b="1"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hlinkClick r:id="rId4"/>
              </a:rPr>
              <a:t> www.legacyofrescue.org</a:t>
            </a:r>
            <a:r>
              <a:rPr lang="en-US" b="1"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  </a:t>
            </a:r>
            <a:endParaRPr lang="en-US"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72957143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descr="Fuchs house in Tokaj.JPG"/>
          <p:cNvPicPr>
            <a:picLocks noChangeAspect="1"/>
          </p:cNvPicPr>
          <p:nvPr/>
        </p:nvPicPr>
        <p:blipFill>
          <a:blip r:embed="rId2" cstate="screen">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a:ext>
            </a:extLst>
          </a:blip>
          <a:stretch>
            <a:fillRect/>
          </a:stretch>
        </p:blipFill>
        <p:spPr>
          <a:xfrm rot="5400000">
            <a:off x="-651451" y="71294"/>
            <a:ext cx="5211611" cy="3908709"/>
          </a:xfrm>
          <a:prstGeom prst="rect">
            <a:avLst/>
          </a:prstGeom>
        </p:spPr>
      </p:pic>
      <p:pic>
        <p:nvPicPr>
          <p:cNvPr id="5" name="Picture 4" descr="marta henry mom tokaj backyard.jpeg"/>
          <p:cNvPicPr>
            <a:picLocks noChangeAspect="1"/>
          </p:cNvPicPr>
          <p:nvPr/>
        </p:nvPicPr>
        <p:blipFill>
          <a:blip r:embed="rId3"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a:ext>
            </a:extLst>
          </a:blip>
          <a:stretch>
            <a:fillRect/>
          </a:stretch>
        </p:blipFill>
        <p:spPr>
          <a:xfrm>
            <a:off x="2177421" y="3014364"/>
            <a:ext cx="4123227" cy="4018176"/>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6" name="Picture 5" descr="marta henry bicycle.jpeg"/>
          <p:cNvPicPr>
            <a:picLocks noChangeAspect="1"/>
          </p:cNvPicPr>
          <p:nvPr/>
        </p:nvPicPr>
        <p:blipFill>
          <a:blip r:embed="rId4" cstate="screen">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a:ext>
            </a:extLst>
          </a:blip>
          <a:stretch>
            <a:fillRect/>
          </a:stretch>
        </p:blipFill>
        <p:spPr>
          <a:xfrm>
            <a:off x="5626507" y="486077"/>
            <a:ext cx="2816352" cy="391058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7" name="TextBox 6"/>
          <p:cNvSpPr txBox="1"/>
          <p:nvPr/>
        </p:nvSpPr>
        <p:spPr>
          <a:xfrm>
            <a:off x="109744" y="4641252"/>
            <a:ext cx="1818609" cy="2031325"/>
          </a:xfrm>
          <a:prstGeom prst="rect">
            <a:avLst/>
          </a:prstGeom>
          <a:noFill/>
        </p:spPr>
        <p:txBody>
          <a:bodyPr wrap="square" rtlCol="0">
            <a:spAutoFit/>
          </a:bodyPr>
          <a:lstStyle/>
          <a:p>
            <a:pPr algn="ctr"/>
            <a:r>
              <a:rPr lang="en-US" sz="1400" dirty="0" smtClean="0">
                <a:solidFill>
                  <a:schemeClr val="tx2"/>
                </a:solidFill>
                <a:latin typeface="Comic Sans MS"/>
                <a:cs typeface="Comic Sans MS"/>
              </a:rPr>
              <a:t>Our house today</a:t>
            </a:r>
          </a:p>
          <a:p>
            <a:pPr algn="ctr"/>
            <a:endParaRPr lang="en-US" sz="1400" dirty="0" smtClean="0">
              <a:solidFill>
                <a:schemeClr val="tx2"/>
              </a:solidFill>
              <a:latin typeface="Comic Sans MS"/>
              <a:cs typeface="Comic Sans MS"/>
            </a:endParaRPr>
          </a:p>
          <a:p>
            <a:pPr marL="285750" indent="-285750">
              <a:buFont typeface="Arial"/>
              <a:buChar char="•"/>
            </a:pPr>
            <a:r>
              <a:rPr lang="en-US" sz="1400" dirty="0" smtClean="0">
                <a:solidFill>
                  <a:schemeClr val="tx2"/>
                </a:solidFill>
                <a:latin typeface="Comic Sans MS"/>
                <a:cs typeface="Comic Sans MS"/>
              </a:rPr>
              <a:t>Built when my Dad’s father got married, mid 1890s</a:t>
            </a:r>
          </a:p>
          <a:p>
            <a:pPr marL="285750" indent="-285750">
              <a:buFont typeface="Arial"/>
              <a:buChar char="•"/>
            </a:pPr>
            <a:endParaRPr lang="en-US" sz="1400" dirty="0" smtClean="0">
              <a:solidFill>
                <a:schemeClr val="tx2"/>
              </a:solidFill>
              <a:latin typeface="Comic Sans MS"/>
              <a:cs typeface="Comic Sans MS"/>
            </a:endParaRPr>
          </a:p>
          <a:p>
            <a:pPr marL="285750" indent="-285750">
              <a:buFont typeface="Arial"/>
              <a:buChar char="•"/>
            </a:pPr>
            <a:r>
              <a:rPr lang="en-US" sz="1400" dirty="0" smtClean="0">
                <a:solidFill>
                  <a:schemeClr val="tx2"/>
                </a:solidFill>
                <a:latin typeface="Comic Sans MS"/>
                <a:cs typeface="Comic Sans MS"/>
              </a:rPr>
              <a:t>Dad and Henry both born there</a:t>
            </a:r>
            <a:endParaRPr lang="en-US" sz="1400" dirty="0">
              <a:solidFill>
                <a:schemeClr val="tx2"/>
              </a:solidFill>
              <a:latin typeface="Comic Sans MS"/>
              <a:cs typeface="Comic Sans MS"/>
            </a:endParaRPr>
          </a:p>
        </p:txBody>
      </p:sp>
      <p:sp>
        <p:nvSpPr>
          <p:cNvPr id="8" name="TextBox 7"/>
          <p:cNvSpPr txBox="1"/>
          <p:nvPr/>
        </p:nvSpPr>
        <p:spPr>
          <a:xfrm>
            <a:off x="6960886" y="4876451"/>
            <a:ext cx="1708866" cy="523220"/>
          </a:xfrm>
          <a:prstGeom prst="rect">
            <a:avLst/>
          </a:prstGeom>
          <a:noFill/>
        </p:spPr>
        <p:txBody>
          <a:bodyPr wrap="square" rtlCol="0">
            <a:spAutoFit/>
          </a:bodyPr>
          <a:lstStyle/>
          <a:p>
            <a:pPr algn="ctr"/>
            <a:r>
              <a:rPr lang="en-US" sz="1400" dirty="0" smtClean="0">
                <a:solidFill>
                  <a:srgbClr val="073E87"/>
                </a:solidFill>
                <a:latin typeface="Comic Sans MS"/>
                <a:cs typeface="Comic Sans MS"/>
              </a:rPr>
              <a:t>Marta and Henry early 1950s</a:t>
            </a:r>
            <a:endParaRPr lang="en-US" sz="1400" dirty="0">
              <a:solidFill>
                <a:srgbClr val="073E87"/>
              </a:solidFill>
              <a:latin typeface="Comic Sans MS"/>
              <a:cs typeface="Comic Sans MS"/>
            </a:endParaRPr>
          </a:p>
        </p:txBody>
      </p:sp>
      <p:sp>
        <p:nvSpPr>
          <p:cNvPr id="9" name="TextBox 8"/>
          <p:cNvSpPr txBox="1"/>
          <p:nvPr/>
        </p:nvSpPr>
        <p:spPr>
          <a:xfrm>
            <a:off x="6899040" y="5795413"/>
            <a:ext cx="2244959" cy="738664"/>
          </a:xfrm>
          <a:prstGeom prst="rect">
            <a:avLst/>
          </a:prstGeom>
          <a:noFill/>
        </p:spPr>
        <p:txBody>
          <a:bodyPr wrap="square" rtlCol="0">
            <a:spAutoFit/>
          </a:bodyPr>
          <a:lstStyle/>
          <a:p>
            <a:r>
              <a:rPr lang="en-US" sz="1400" dirty="0" smtClean="0">
                <a:solidFill>
                  <a:srgbClr val="073E87"/>
                </a:solidFill>
                <a:latin typeface="Comic Sans MS"/>
                <a:cs typeface="Comic Sans MS"/>
              </a:rPr>
              <a:t>With mom in our backyard </a:t>
            </a:r>
            <a:r>
              <a:rPr lang="en-US" sz="1400" dirty="0">
                <a:solidFill>
                  <a:srgbClr val="073E87"/>
                </a:solidFill>
                <a:latin typeface="Comic Sans MS"/>
                <a:cs typeface="Comic Sans MS"/>
              </a:rPr>
              <a:t>(</a:t>
            </a:r>
            <a:r>
              <a:rPr lang="en-US" sz="1400" dirty="0" smtClean="0">
                <a:solidFill>
                  <a:srgbClr val="073E87"/>
                </a:solidFill>
                <a:latin typeface="Comic Sans MS"/>
                <a:cs typeface="Comic Sans MS"/>
              </a:rPr>
              <a:t>plum trees, corn, potatoes, berries)</a:t>
            </a:r>
            <a:endParaRPr lang="en-US" sz="1400" dirty="0">
              <a:solidFill>
                <a:srgbClr val="073E87"/>
              </a:solidFill>
              <a:latin typeface="Comic Sans MS"/>
              <a:cs typeface="Comic Sans MS"/>
            </a:endParaRP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27435079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itle 2"/>
          <p:cNvSpPr>
            <a:spLocks noGrp="1"/>
          </p:cNvSpPr>
          <p:nvPr>
            <p:ph type="title"/>
          </p:nvPr>
        </p:nvSpPr>
        <p:spPr>
          <a:xfrm>
            <a:off x="4852862" y="214034"/>
            <a:ext cx="3833938" cy="3053549"/>
          </a:xfrm>
        </p:spPr>
        <p:txBody>
          <a:bodyPr>
            <a:normAutofit/>
          </a:bodyPr>
          <a:lstStyle/>
          <a:p>
            <a:r>
              <a:rPr lang="en-US" sz="2400" dirty="0" smtClean="0">
                <a:solidFill>
                  <a:srgbClr val="073E87"/>
                </a:solidFill>
                <a:latin typeface="Comic Sans MS"/>
                <a:cs typeface="Comic Sans MS"/>
              </a:rPr>
              <a:t>My father,  </a:t>
            </a:r>
            <a:br>
              <a:rPr lang="en-US" sz="2400" dirty="0" smtClean="0">
                <a:solidFill>
                  <a:srgbClr val="073E87"/>
                </a:solidFill>
                <a:latin typeface="Comic Sans MS"/>
                <a:cs typeface="Comic Sans MS"/>
              </a:rPr>
            </a:br>
            <a:r>
              <a:rPr lang="en-US" sz="800" dirty="0">
                <a:solidFill>
                  <a:srgbClr val="073E87"/>
                </a:solidFill>
                <a:latin typeface="Comic Sans MS"/>
                <a:cs typeface="Comic Sans MS"/>
              </a:rPr>
              <a:t/>
            </a:r>
            <a:br>
              <a:rPr lang="en-US" sz="800" dirty="0">
                <a:solidFill>
                  <a:srgbClr val="073E87"/>
                </a:solidFill>
                <a:latin typeface="Comic Sans MS"/>
                <a:cs typeface="Comic Sans MS"/>
              </a:rPr>
            </a:br>
            <a:r>
              <a:rPr lang="en-US" sz="800" dirty="0" smtClean="0">
                <a:solidFill>
                  <a:srgbClr val="073E87"/>
                </a:solidFill>
                <a:latin typeface="Comic Sans MS"/>
                <a:cs typeface="Comic Sans MS"/>
              </a:rPr>
              <a:t/>
            </a:r>
            <a:br>
              <a:rPr lang="en-US" sz="800" dirty="0" smtClean="0">
                <a:solidFill>
                  <a:srgbClr val="073E87"/>
                </a:solidFill>
                <a:latin typeface="Comic Sans MS"/>
                <a:cs typeface="Comic Sans MS"/>
              </a:rPr>
            </a:br>
            <a:r>
              <a:rPr lang="en-US" sz="3100" dirty="0" smtClean="0">
                <a:solidFill>
                  <a:srgbClr val="073E87"/>
                </a:solidFill>
                <a:latin typeface="Comic Sans MS"/>
                <a:cs typeface="Comic Sans MS"/>
              </a:rPr>
              <a:t>Miksa Fuchs </a:t>
            </a:r>
            <a:r>
              <a:rPr lang="en-US" sz="2700" dirty="0" smtClean="0">
                <a:solidFill>
                  <a:srgbClr val="073E87"/>
                </a:solidFill>
                <a:latin typeface="Comic Sans MS"/>
                <a:cs typeface="Comic Sans MS"/>
              </a:rPr>
              <a:t>(1911-2000)</a:t>
            </a:r>
            <a:r>
              <a:rPr lang="en-US" dirty="0" smtClean="0">
                <a:solidFill>
                  <a:srgbClr val="000000"/>
                </a:solidFill>
                <a:latin typeface="Comic Sans MS"/>
                <a:cs typeface="Comic Sans MS"/>
              </a:rPr>
              <a:t/>
            </a:r>
            <a:br>
              <a:rPr lang="en-US" dirty="0" smtClean="0">
                <a:solidFill>
                  <a:srgbClr val="000000"/>
                </a:solidFill>
                <a:latin typeface="Comic Sans MS"/>
                <a:cs typeface="Comic Sans MS"/>
              </a:rPr>
            </a:br>
            <a:r>
              <a:rPr lang="en-US" dirty="0" smtClean="0">
                <a:solidFill>
                  <a:srgbClr val="000000"/>
                </a:solidFill>
                <a:latin typeface="Comic Sans MS"/>
                <a:cs typeface="Comic Sans MS"/>
              </a:rPr>
              <a:t>  </a:t>
            </a:r>
            <a:r>
              <a:rPr lang="en-US" sz="2400" dirty="0" smtClean="0">
                <a:solidFill>
                  <a:srgbClr val="073E87"/>
                </a:solidFill>
                <a:latin typeface="Comic Sans MS"/>
                <a:cs typeface="Comic Sans MS"/>
              </a:rPr>
              <a:t>before the war, 1931 </a:t>
            </a:r>
            <a:endParaRPr lang="en-US" sz="2400" dirty="0">
              <a:solidFill>
                <a:srgbClr val="073E87"/>
              </a:solidFill>
              <a:latin typeface="Comic Sans MS"/>
              <a:cs typeface="Comic Sans MS"/>
            </a:endParaRPr>
          </a:p>
        </p:txBody>
      </p:sp>
      <p:pic>
        <p:nvPicPr>
          <p:cNvPr id="8" name="Picture 7" descr="Miksa Fuchs 1931 (b1901).jpg"/>
          <p:cNvPicPr>
            <a:picLocks noChangeAspect="1"/>
          </p:cNvPicPr>
          <p:nvPr/>
        </p:nvPicPr>
        <p:blipFill>
          <a:blip r:embed="rId2">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a:ext>
            </a:extLst>
          </a:blip>
          <a:stretch>
            <a:fillRect/>
          </a:stretch>
        </p:blipFill>
        <p:spPr>
          <a:xfrm>
            <a:off x="0" y="-161418"/>
            <a:ext cx="4852862" cy="7019417"/>
          </a:xfrm>
          <a:prstGeom prst="rect">
            <a:avLst/>
          </a:prstGeom>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27667050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Content Placeholder 3" descr="**Labor camp in Bacska, Szond, Hungary, Vilmos Fuchs (b1901), Miksa Fuchs (b1911).jpg"/>
          <p:cNvPicPr>
            <a:picLocks noGrp="1" noChangeAspect="1"/>
          </p:cNvPicPr>
          <p:nvPr>
            <p:ph idx="1"/>
          </p:nvPr>
        </p:nvPicPr>
        <p:blipFill>
          <a:blip r:embed="rId2"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a:ext>
            </a:extLst>
          </a:blip>
          <a:srcRect/>
          <a:stretch>
            <a:fillRect/>
          </a:stretch>
        </p:blipFill>
        <p:spPr>
          <a:xfrm>
            <a:off x="185738" y="2466875"/>
            <a:ext cx="8818562" cy="5237162"/>
          </a:xfrm>
          <a:ln>
            <a:noFill/>
          </a:ln>
        </p:spPr>
      </p:pic>
      <p:sp>
        <p:nvSpPr>
          <p:cNvPr id="3" name="Title 2"/>
          <p:cNvSpPr>
            <a:spLocks noGrp="1"/>
          </p:cNvSpPr>
          <p:nvPr>
            <p:ph type="title"/>
          </p:nvPr>
        </p:nvSpPr>
        <p:spPr>
          <a:xfrm>
            <a:off x="185738" y="612592"/>
            <a:ext cx="8229600" cy="388469"/>
          </a:xfrm>
        </p:spPr>
        <p:txBody>
          <a:bodyPr>
            <a:normAutofit fontScale="90000"/>
          </a:bodyPr>
          <a:lstStyle/>
          <a:p>
            <a:pPr lvl="3" algn="ctr"/>
            <a:r>
              <a:rPr lang="en-US" sz="2700" dirty="0" smtClean="0">
                <a:solidFill>
                  <a:srgbClr val="FFFFFF"/>
                </a:solidFill>
                <a:latin typeface="Comic Sans MS"/>
                <a:cs typeface="Comic Sans MS"/>
              </a:rPr>
              <a:t>My father’s first forced labor battalion, 1940</a:t>
            </a:r>
            <a:r>
              <a:rPr lang="en-US" sz="2700" dirty="0">
                <a:solidFill>
                  <a:srgbClr val="FFFFFF"/>
                </a:solidFill>
                <a:latin typeface="Comic Sans MS"/>
                <a:cs typeface="Comic Sans MS"/>
              </a:rPr>
              <a:t/>
            </a:r>
            <a:br>
              <a:rPr lang="en-US" sz="2700" dirty="0">
                <a:solidFill>
                  <a:srgbClr val="FFFFFF"/>
                </a:solidFill>
                <a:latin typeface="Comic Sans MS"/>
                <a:cs typeface="Comic Sans MS"/>
              </a:rPr>
            </a:br>
            <a:r>
              <a:rPr lang="en-US" sz="2000" dirty="0" smtClean="0">
                <a:latin typeface="Comic Sans MS"/>
                <a:cs typeface="Comic Sans MS"/>
              </a:rPr>
              <a:t>          </a:t>
            </a:r>
            <a:br>
              <a:rPr lang="en-US" sz="2000" dirty="0" smtClean="0">
                <a:latin typeface="Comic Sans MS"/>
                <a:cs typeface="Comic Sans MS"/>
              </a:rPr>
            </a:br>
            <a:endParaRPr lang="en-US" sz="2000" dirty="0">
              <a:latin typeface="Comic Sans MS"/>
              <a:cs typeface="Comic Sans MS"/>
            </a:endParaRPr>
          </a:p>
        </p:txBody>
      </p:sp>
      <p:sp>
        <p:nvSpPr>
          <p:cNvPr id="2" name="Down Arrow 1"/>
          <p:cNvSpPr/>
          <p:nvPr/>
        </p:nvSpPr>
        <p:spPr>
          <a:xfrm>
            <a:off x="3867378" y="2145977"/>
            <a:ext cx="299687" cy="641795"/>
          </a:xfrm>
          <a:prstGeom prst="downArrow">
            <a:avLst/>
          </a:prstGeom>
          <a:solidFill>
            <a:schemeClr val="accent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TextBox 5"/>
          <p:cNvSpPr txBox="1"/>
          <p:nvPr/>
        </p:nvSpPr>
        <p:spPr>
          <a:xfrm>
            <a:off x="881529" y="866592"/>
            <a:ext cx="7321177" cy="2031325"/>
          </a:xfrm>
          <a:prstGeom prst="rect">
            <a:avLst/>
          </a:prstGeom>
          <a:noFill/>
        </p:spPr>
        <p:txBody>
          <a:bodyPr wrap="square" rtlCol="0">
            <a:spAutoFit/>
          </a:bodyPr>
          <a:lstStyle/>
          <a:p>
            <a:pPr marL="285750" indent="-285750">
              <a:buFont typeface="Arial"/>
              <a:buChar char="•"/>
            </a:pPr>
            <a:r>
              <a:rPr lang="en-US" dirty="0">
                <a:solidFill>
                  <a:srgbClr val="073E87"/>
                </a:solidFill>
                <a:latin typeface="Comic Sans MS"/>
                <a:cs typeface="Comic Sans MS"/>
              </a:rPr>
              <a:t>Hungarian Jewish men of military age </a:t>
            </a:r>
            <a:endParaRPr lang="en-US" dirty="0" smtClean="0">
              <a:solidFill>
                <a:srgbClr val="073E87"/>
              </a:solidFill>
              <a:latin typeface="Comic Sans MS"/>
              <a:cs typeface="Comic Sans MS"/>
            </a:endParaRPr>
          </a:p>
          <a:p>
            <a:pPr marL="285750" indent="-285750">
              <a:buFont typeface="Arial"/>
              <a:buChar char="•"/>
            </a:pPr>
            <a:r>
              <a:rPr lang="en-US" dirty="0" smtClean="0">
                <a:solidFill>
                  <a:srgbClr val="073E87"/>
                </a:solidFill>
                <a:latin typeface="Comic Sans MS"/>
                <a:cs typeface="Comic Sans MS"/>
              </a:rPr>
              <a:t>drafted </a:t>
            </a:r>
            <a:r>
              <a:rPr lang="en-US" dirty="0">
                <a:solidFill>
                  <a:srgbClr val="073E87"/>
                </a:solidFill>
                <a:latin typeface="Comic Sans MS"/>
                <a:cs typeface="Comic Sans MS"/>
              </a:rPr>
              <a:t>into labor battalions attached to the Hungarian </a:t>
            </a:r>
            <a:r>
              <a:rPr lang="en-US" dirty="0" smtClean="0">
                <a:solidFill>
                  <a:srgbClr val="073E87"/>
                </a:solidFill>
                <a:latin typeface="Comic Sans MS"/>
                <a:cs typeface="Comic Sans MS"/>
              </a:rPr>
              <a:t>army</a:t>
            </a:r>
          </a:p>
          <a:p>
            <a:r>
              <a:rPr lang="en-US" dirty="0">
                <a:solidFill>
                  <a:srgbClr val="073E87"/>
                </a:solidFill>
                <a:latin typeface="Comic Sans MS"/>
                <a:cs typeface="Comic Sans MS"/>
              </a:rPr>
              <a:t> </a:t>
            </a:r>
            <a:r>
              <a:rPr lang="en-US" dirty="0" smtClean="0">
                <a:solidFill>
                  <a:srgbClr val="073E87"/>
                </a:solidFill>
                <a:latin typeface="Comic Sans MS"/>
                <a:cs typeface="Comic Sans MS"/>
              </a:rPr>
              <a:t>      to </a:t>
            </a:r>
            <a:r>
              <a:rPr lang="en-US" dirty="0">
                <a:solidFill>
                  <a:srgbClr val="073E87"/>
                </a:solidFill>
                <a:latin typeface="Comic Sans MS"/>
                <a:cs typeface="Comic Sans MS"/>
              </a:rPr>
              <a:t>fulfill required military </a:t>
            </a:r>
            <a:r>
              <a:rPr lang="en-US" dirty="0" smtClean="0">
                <a:solidFill>
                  <a:srgbClr val="073E87"/>
                </a:solidFill>
                <a:latin typeface="Comic Sans MS"/>
                <a:cs typeface="Comic Sans MS"/>
              </a:rPr>
              <a:t>duty</a:t>
            </a:r>
          </a:p>
          <a:p>
            <a:pPr marL="285750" indent="-285750">
              <a:buFont typeface="Arial"/>
              <a:buChar char="•"/>
            </a:pPr>
            <a:r>
              <a:rPr lang="en-US" dirty="0" smtClean="0">
                <a:solidFill>
                  <a:srgbClr val="073E87"/>
                </a:solidFill>
                <a:latin typeface="Comic Sans MS"/>
                <a:cs typeface="Comic Sans MS"/>
              </a:rPr>
              <a:t>anti</a:t>
            </a:r>
            <a:r>
              <a:rPr lang="en-US" dirty="0">
                <a:solidFill>
                  <a:srgbClr val="073E87"/>
                </a:solidFill>
                <a:latin typeface="Comic Sans MS"/>
                <a:cs typeface="Comic Sans MS"/>
              </a:rPr>
              <a:t>-Jews laws prevented them from serving </a:t>
            </a:r>
            <a:r>
              <a:rPr lang="en-US" dirty="0" smtClean="0">
                <a:solidFill>
                  <a:srgbClr val="073E87"/>
                </a:solidFill>
                <a:latin typeface="Comic Sans MS"/>
                <a:cs typeface="Comic Sans MS"/>
              </a:rPr>
              <a:t>in </a:t>
            </a:r>
            <a:r>
              <a:rPr lang="en-US" dirty="0">
                <a:solidFill>
                  <a:srgbClr val="073E87"/>
                </a:solidFill>
                <a:latin typeface="Comic Sans MS"/>
                <a:cs typeface="Comic Sans MS"/>
              </a:rPr>
              <a:t>regular army</a:t>
            </a:r>
            <a:br>
              <a:rPr lang="en-US" dirty="0">
                <a:solidFill>
                  <a:srgbClr val="073E87"/>
                </a:solidFill>
                <a:latin typeface="Comic Sans MS"/>
                <a:cs typeface="Comic Sans MS"/>
              </a:rPr>
            </a:br>
            <a:r>
              <a:rPr lang="en-US" dirty="0">
                <a:solidFill>
                  <a:srgbClr val="073E87"/>
                </a:solidFill>
                <a:latin typeface="Comic Sans MS"/>
                <a:cs typeface="Comic Sans MS"/>
              </a:rPr>
              <a:t> </a:t>
            </a:r>
            <a:br>
              <a:rPr lang="en-US" dirty="0">
                <a:solidFill>
                  <a:srgbClr val="073E87"/>
                </a:solidFill>
                <a:latin typeface="Comic Sans MS"/>
                <a:cs typeface="Comic Sans MS"/>
              </a:rPr>
            </a:br>
            <a:r>
              <a:rPr lang="en-US" dirty="0">
                <a:solidFill>
                  <a:srgbClr val="073E87"/>
                </a:solidFill>
                <a:latin typeface="Comic Sans MS"/>
                <a:cs typeface="Comic Sans MS"/>
              </a:rPr>
              <a:t/>
            </a:r>
            <a:br>
              <a:rPr lang="en-US" dirty="0">
                <a:solidFill>
                  <a:srgbClr val="073E87"/>
                </a:solidFill>
                <a:latin typeface="Comic Sans MS"/>
                <a:cs typeface="Comic Sans MS"/>
              </a:rPr>
            </a:br>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3514157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itle 2"/>
          <p:cNvSpPr>
            <a:spLocks noGrp="1"/>
          </p:cNvSpPr>
          <p:nvPr>
            <p:ph type="title"/>
          </p:nvPr>
        </p:nvSpPr>
        <p:spPr>
          <a:xfrm>
            <a:off x="4900710" y="-122480"/>
            <a:ext cx="4019176" cy="1267113"/>
          </a:xfrm>
        </p:spPr>
        <p:txBody>
          <a:bodyPr>
            <a:normAutofit fontScale="90000"/>
          </a:bodyPr>
          <a:lstStyle/>
          <a:p>
            <a:r>
              <a:rPr lang="en-US" dirty="0" smtClean="0"/>
              <a:t/>
            </a:r>
            <a:br>
              <a:rPr lang="en-US" dirty="0" smtClean="0"/>
            </a:br>
            <a:r>
              <a:rPr lang="en-US" sz="3600" dirty="0">
                <a:latin typeface="Comic Sans MS"/>
                <a:cs typeface="Comic Sans MS"/>
              </a:rPr>
              <a:t>Zoltán</a:t>
            </a:r>
            <a:r>
              <a:rPr lang="en-US" sz="3600" dirty="0"/>
              <a:t> </a:t>
            </a:r>
            <a:r>
              <a:rPr lang="en-US" sz="3600" dirty="0" smtClean="0">
                <a:latin typeface="Comic Sans MS"/>
                <a:cs typeface="Comic Sans MS"/>
              </a:rPr>
              <a:t>Kubinyi </a:t>
            </a:r>
            <a:r>
              <a:rPr lang="en-US" sz="2700" dirty="0" smtClean="0">
                <a:latin typeface="Comic Sans MS"/>
                <a:cs typeface="Comic Sans MS"/>
              </a:rPr>
              <a:t>(1901-1946)</a:t>
            </a:r>
            <a:endParaRPr lang="en-US" sz="2700" dirty="0"/>
          </a:p>
        </p:txBody>
      </p:sp>
      <p:pic>
        <p:nvPicPr>
          <p:cNvPr id="4" name="Picture 3" descr="Zoltan Kubinyi ID card.png"/>
          <p:cNvPicPr>
            <a:picLocks noChangeAspect="1"/>
          </p:cNvPicPr>
          <p:nvPr/>
        </p:nvPicPr>
        <p:blipFill>
          <a:blip r:embed="rId2" cstate="screen">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a:ext>
            </a:extLst>
          </a:blip>
          <a:stretch>
            <a:fillRect/>
          </a:stretch>
        </p:blipFill>
        <p:spPr>
          <a:xfrm>
            <a:off x="0" y="0"/>
            <a:ext cx="4908401" cy="6858000"/>
          </a:xfrm>
          <a:prstGeom prst="rect">
            <a:avLst/>
          </a:prstGeom>
        </p:spPr>
      </p:pic>
      <p:sp>
        <p:nvSpPr>
          <p:cNvPr id="10" name="TextBox 9"/>
          <p:cNvSpPr txBox="1"/>
          <p:nvPr/>
        </p:nvSpPr>
        <p:spPr>
          <a:xfrm>
            <a:off x="4955435" y="1615036"/>
            <a:ext cx="4235599" cy="5355313"/>
          </a:xfrm>
          <a:prstGeom prst="rect">
            <a:avLst/>
          </a:prstGeom>
          <a:noFill/>
        </p:spPr>
        <p:txBody>
          <a:bodyPr wrap="square" rtlCol="0">
            <a:spAutoFit/>
          </a:bodyPr>
          <a:lstStyle/>
          <a:p>
            <a:pPr marL="285750" indent="-285750">
              <a:buFont typeface="Arial"/>
              <a:buChar char="•"/>
            </a:pPr>
            <a:r>
              <a:rPr lang="en-US" dirty="0" smtClean="0">
                <a:latin typeface="Comic Sans MS"/>
                <a:cs typeface="Comic Sans MS"/>
              </a:rPr>
              <a:t>Became my father’s Commanding Officer in 1944 after predecessor had accident going to headquarters seeking permission for decimation</a:t>
            </a:r>
          </a:p>
          <a:p>
            <a:endParaRPr lang="en-US" dirty="0">
              <a:latin typeface="Comic Sans MS"/>
              <a:cs typeface="Comic Sans MS"/>
            </a:endParaRPr>
          </a:p>
          <a:p>
            <a:pPr marL="285750" indent="-285750">
              <a:buFont typeface="Arial"/>
              <a:buChar char="•"/>
            </a:pPr>
            <a:r>
              <a:rPr lang="en-US" dirty="0" smtClean="0">
                <a:latin typeface="Comic Sans MS"/>
                <a:cs typeface="Comic Sans MS"/>
              </a:rPr>
              <a:t>Seventh Day Adventist, kind, respectful, Conscientious Objector, no gun in his holster</a:t>
            </a:r>
          </a:p>
          <a:p>
            <a:endParaRPr lang="en-US" dirty="0">
              <a:latin typeface="Comic Sans MS"/>
              <a:cs typeface="Comic Sans MS"/>
            </a:endParaRPr>
          </a:p>
          <a:p>
            <a:pPr marL="285750" indent="-285750">
              <a:buFont typeface="Arial"/>
              <a:buChar char="•"/>
            </a:pPr>
            <a:r>
              <a:rPr lang="en-US" dirty="0" smtClean="0">
                <a:latin typeface="Comic Sans MS"/>
                <a:cs typeface="Comic Sans MS"/>
              </a:rPr>
              <a:t>Rescued 100 Jewish men by defying Nazi/Hungarian orders, refusing to march the battalion from Russia to concentration camp</a:t>
            </a:r>
          </a:p>
          <a:p>
            <a:r>
              <a:rPr lang="en-US" dirty="0">
                <a:latin typeface="Comic Sans MS"/>
                <a:cs typeface="Comic Sans MS"/>
              </a:rPr>
              <a:t> </a:t>
            </a:r>
            <a:r>
              <a:rPr lang="en-US" dirty="0" smtClean="0">
                <a:latin typeface="Comic Sans MS"/>
                <a:cs typeface="Comic Sans MS"/>
              </a:rPr>
              <a:t>   in Germany</a:t>
            </a:r>
          </a:p>
          <a:p>
            <a:endParaRPr lang="en-US" dirty="0" smtClean="0">
              <a:latin typeface="Comic Sans MS"/>
              <a:cs typeface="Comic Sans MS"/>
            </a:endParaRPr>
          </a:p>
          <a:p>
            <a:pPr marL="285750" indent="-285750">
              <a:buFont typeface="Arial"/>
              <a:buChar char="•"/>
            </a:pPr>
            <a:r>
              <a:rPr lang="en-US" dirty="0" smtClean="0">
                <a:latin typeface="Comic Sans MS"/>
                <a:cs typeface="Comic Sans MS"/>
              </a:rPr>
              <a:t>Instead marched them toward Hungary, arranging hiding in farmhouses along the way</a:t>
            </a:r>
          </a:p>
          <a:p>
            <a:endParaRPr lang="en-US" dirty="0">
              <a:latin typeface="Comic Sans MS"/>
              <a:cs typeface="Comic Sans MS"/>
            </a:endParaRP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79749113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itle 2"/>
          <p:cNvSpPr>
            <a:spLocks noGrp="1"/>
          </p:cNvSpPr>
          <p:nvPr>
            <p:ph idx="1"/>
          </p:nvPr>
        </p:nvSpPr>
        <p:spPr>
          <a:xfrm>
            <a:off x="234950" y="141119"/>
            <a:ext cx="8669338" cy="6491457"/>
          </a:xfrm>
        </p:spPr>
        <p:txBody>
          <a:bodyPr>
            <a:normAutofit lnSpcReduction="10000"/>
          </a:bodyPr>
          <a:lstStyle/>
          <a:p>
            <a:r>
              <a:rPr lang="en-US" i="1" dirty="0"/>
              <a:t> </a:t>
            </a:r>
            <a:endParaRPr lang="en-US" dirty="0"/>
          </a:p>
          <a:p>
            <a:pPr marL="0" indent="0" algn="ctr">
              <a:buNone/>
            </a:pPr>
            <a:r>
              <a:rPr lang="en-US" i="1" dirty="0" smtClean="0">
                <a:latin typeface="Comic Sans MS"/>
                <a:cs typeface="Comic Sans MS"/>
              </a:rPr>
              <a:t>Ending of Dad’s February </a:t>
            </a:r>
            <a:r>
              <a:rPr lang="en-US" i="1" dirty="0">
                <a:latin typeface="Comic Sans MS"/>
                <a:cs typeface="Comic Sans MS"/>
              </a:rPr>
              <a:t>1988 </a:t>
            </a:r>
            <a:r>
              <a:rPr lang="en-US" i="1" dirty="0" smtClean="0">
                <a:latin typeface="Comic Sans MS"/>
                <a:cs typeface="Comic Sans MS"/>
              </a:rPr>
              <a:t>testimony to </a:t>
            </a:r>
            <a:r>
              <a:rPr lang="en-US" i="1" dirty="0">
                <a:latin typeface="Comic Sans MS"/>
                <a:cs typeface="Comic Sans MS"/>
              </a:rPr>
              <a:t>Yad </a:t>
            </a:r>
            <a:r>
              <a:rPr lang="en-US" i="1" dirty="0" smtClean="0">
                <a:latin typeface="Comic Sans MS"/>
                <a:cs typeface="Comic Sans MS"/>
              </a:rPr>
              <a:t>Vashem  </a:t>
            </a:r>
          </a:p>
          <a:p>
            <a:pPr marL="0" indent="0" algn="ctr">
              <a:buNone/>
            </a:pPr>
            <a:r>
              <a:rPr lang="en-US" i="1" dirty="0" smtClean="0">
                <a:latin typeface="Comic Sans MS"/>
                <a:cs typeface="Comic Sans MS"/>
              </a:rPr>
              <a:t>requesting Righteous Among the Nations recognition </a:t>
            </a:r>
          </a:p>
          <a:p>
            <a:pPr marL="0" indent="0" algn="ctr">
              <a:buNone/>
            </a:pPr>
            <a:r>
              <a:rPr lang="en-US" i="1" dirty="0" smtClean="0">
                <a:latin typeface="Comic Sans MS"/>
                <a:cs typeface="Comic Sans MS"/>
              </a:rPr>
              <a:t>for Kubinyi:  </a:t>
            </a:r>
            <a:endParaRPr lang="en-US" dirty="0">
              <a:latin typeface="Comic Sans MS"/>
              <a:cs typeface="Comic Sans MS"/>
            </a:endParaRPr>
          </a:p>
          <a:p>
            <a:pPr marL="301943" lvl="1" indent="0">
              <a:buNone/>
            </a:pPr>
            <a:endParaRPr lang="en-US" sz="2000" dirty="0" smtClean="0">
              <a:latin typeface="Comic Sans MS"/>
              <a:cs typeface="Comic Sans MS"/>
            </a:endParaRPr>
          </a:p>
          <a:p>
            <a:pPr marL="301943" lvl="1" indent="0">
              <a:buNone/>
            </a:pPr>
            <a:endParaRPr lang="en-US" sz="2000" dirty="0">
              <a:latin typeface="Comic Sans MS"/>
              <a:cs typeface="Comic Sans MS"/>
            </a:endParaRPr>
          </a:p>
          <a:p>
            <a:pPr marL="301943" lvl="1" indent="0">
              <a:buNone/>
            </a:pPr>
            <a:r>
              <a:rPr lang="en-US" sz="2000" dirty="0" smtClean="0">
                <a:latin typeface="Comic Sans MS"/>
                <a:cs typeface="Comic Sans MS"/>
              </a:rPr>
              <a:t>Zoltán </a:t>
            </a:r>
            <a:r>
              <a:rPr lang="en-US" sz="2000" dirty="0">
                <a:latin typeface="Comic Sans MS"/>
                <a:cs typeface="Comic Sans MS"/>
              </a:rPr>
              <a:t>Kubinyi was a true human being in the deepest sense of the word.  During this catastrophic event, when civilized, intelligent people were blinded with irrational hatred, and innocent people, mothers with babies in their arms were slaughtered, HE WAS A MAN.  Risking his own life, he stood up for and defended the innocent, persecuted people.</a:t>
            </a:r>
          </a:p>
          <a:p>
            <a:pPr marL="0" indent="0">
              <a:buNone/>
            </a:pPr>
            <a:endParaRPr lang="en-US" sz="2000" dirty="0" smtClean="0">
              <a:latin typeface="Comic Sans MS"/>
              <a:cs typeface="Comic Sans MS"/>
            </a:endParaRPr>
          </a:p>
          <a:p>
            <a:pPr marL="301943" lvl="1" indent="0">
              <a:buNone/>
            </a:pPr>
            <a:r>
              <a:rPr lang="en-US" sz="2000" dirty="0" smtClean="0">
                <a:latin typeface="Comic Sans MS"/>
                <a:cs typeface="Comic Sans MS"/>
              </a:rPr>
              <a:t>The </a:t>
            </a:r>
            <a:r>
              <a:rPr lang="en-US" sz="2000" dirty="0">
                <a:latin typeface="Comic Sans MS"/>
                <a:cs typeface="Comic Sans MS"/>
              </a:rPr>
              <a:t>memory of </a:t>
            </a:r>
            <a:r>
              <a:rPr lang="en-US" sz="2000" dirty="0" smtClean="0">
                <a:latin typeface="Comic Sans MS"/>
                <a:cs typeface="Comic Sans MS"/>
              </a:rPr>
              <a:t>Zoltán </a:t>
            </a:r>
            <a:r>
              <a:rPr lang="en-US" sz="2000" dirty="0">
                <a:latin typeface="Comic Sans MS"/>
                <a:cs typeface="Comic Sans MS"/>
              </a:rPr>
              <a:t>Kubinyi deserves the highest honor that a person could possibly deserve for his altruistic, heroic, and self-sacrificing activities.</a:t>
            </a:r>
          </a:p>
          <a:p>
            <a:pPr lvl="1"/>
            <a:endParaRPr lang="en-US" sz="2000" dirty="0" smtClean="0">
              <a:latin typeface="Comic Sans MS"/>
              <a:cs typeface="Comic Sans MS"/>
            </a:endParaRPr>
          </a:p>
          <a:p>
            <a:pPr lvl="1"/>
            <a:endParaRPr lang="en-US" sz="2000" dirty="0">
              <a:latin typeface="Comic Sans MS"/>
              <a:cs typeface="Comic Sans MS"/>
            </a:endParaRPr>
          </a:p>
          <a:p>
            <a:pPr marL="301943" lvl="1" indent="0" algn="r">
              <a:buNone/>
            </a:pPr>
            <a:r>
              <a:rPr lang="en-US" sz="1600" dirty="0">
                <a:latin typeface="Comic Sans MS"/>
                <a:cs typeface="Comic Sans MS"/>
              </a:rPr>
              <a:t> (my translation </a:t>
            </a:r>
            <a:r>
              <a:rPr lang="en-US" sz="1600" dirty="0" smtClean="0">
                <a:latin typeface="Comic Sans MS"/>
                <a:cs typeface="Comic Sans MS"/>
              </a:rPr>
              <a:t>of Dad’s letter in Hungarian</a:t>
            </a:r>
            <a:r>
              <a:rPr lang="en-US" sz="1600" dirty="0">
                <a:latin typeface="Comic Sans MS"/>
                <a:cs typeface="Comic Sans MS"/>
              </a:rPr>
              <a:t>)</a:t>
            </a:r>
          </a:p>
          <a:p>
            <a:pPr lvl="1"/>
            <a:endParaRPr lang="en-US" sz="1600" dirty="0">
              <a:latin typeface="Comic Sans MS"/>
              <a:cs typeface="Comic Sans MS"/>
            </a:endParaRP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40942841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pPr algn="l"/>
            <a:r>
              <a:rPr lang="en-US" sz="2400" dirty="0">
                <a:latin typeface="Comic Sans MS"/>
                <a:cs typeface="Comic Sans MS"/>
              </a:rPr>
              <a:t>Márton </a:t>
            </a:r>
            <a:r>
              <a:rPr lang="en-US" sz="2400" dirty="0" smtClean="0">
                <a:latin typeface="Comic Sans MS"/>
                <a:cs typeface="Comic Sans MS"/>
              </a:rPr>
              <a:t>Kubinyi (1944 -) </a:t>
            </a:r>
            <a:br>
              <a:rPr lang="en-US" sz="2400" dirty="0" smtClean="0">
                <a:latin typeface="Comic Sans MS"/>
                <a:cs typeface="Comic Sans MS"/>
              </a:rPr>
            </a:br>
            <a:r>
              <a:rPr lang="en-US" sz="2400" dirty="0">
                <a:latin typeface="Comic Sans MS"/>
                <a:cs typeface="Comic Sans MS"/>
              </a:rPr>
              <a:t>	</a:t>
            </a:r>
            <a:r>
              <a:rPr lang="en-US" sz="2000" dirty="0" smtClean="0">
                <a:latin typeface="Comic Sans MS"/>
                <a:cs typeface="Comic Sans MS"/>
              </a:rPr>
              <a:t>6 months old when his father went off to war</a:t>
            </a:r>
            <a:br>
              <a:rPr lang="en-US" sz="2000" dirty="0" smtClean="0">
                <a:latin typeface="Comic Sans MS"/>
                <a:cs typeface="Comic Sans MS"/>
              </a:rPr>
            </a:br>
            <a:r>
              <a:rPr lang="en-US" sz="3000" dirty="0" smtClean="0">
                <a:latin typeface="Comic Sans MS"/>
                <a:cs typeface="Comic Sans MS"/>
              </a:rPr>
              <a:t>    </a:t>
            </a:r>
            <a:endParaRPr lang="en-US" sz="3000" dirty="0"/>
          </a:p>
        </p:txBody>
      </p:sp>
      <p:pic>
        <p:nvPicPr>
          <p:cNvPr id="4" name="Content Placeholder 7" descr="ZKubinyi w:infant Marton.JPG"/>
          <p:cNvPicPr>
            <a:picLocks noChangeAspect="1"/>
          </p:cNvPicPr>
          <p:nvPr/>
        </p:nvPicPr>
        <p:blipFill>
          <a:blip r:embed="rId2" cstate="screen">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a:ext>
            </a:extLst>
          </a:blip>
          <a:srcRect/>
          <a:stretch>
            <a:fillRect/>
          </a:stretch>
        </p:blipFill>
        <p:spPr>
          <a:xfrm>
            <a:off x="-239053" y="1291344"/>
            <a:ext cx="9248584" cy="5557358"/>
          </a:xfrm>
          <a:prstGeom prst="rect">
            <a:avLst/>
          </a:prstGeom>
        </p:spPr>
      </p:pic>
      <p:sp>
        <p:nvSpPr>
          <p:cNvPr id="2" name="Content Placeholder 1"/>
          <p:cNvSpPr>
            <a:spLocks noGrp="1"/>
          </p:cNvSpPr>
          <p:nvPr>
            <p:ph idx="1"/>
          </p:nvPr>
        </p:nvSpPr>
        <p:spPr>
          <a:xfrm>
            <a:off x="5596927" y="1297088"/>
            <a:ext cx="3089871" cy="5786813"/>
          </a:xfrm>
        </p:spPr>
        <p:txBody>
          <a:bodyPr>
            <a:normAutofit lnSpcReduction="10000"/>
          </a:bodyPr>
          <a:lstStyle/>
          <a:p>
            <a:pPr marL="0" indent="0">
              <a:buNone/>
            </a:pPr>
            <a:endParaRPr lang="en-US" sz="1900" dirty="0" smtClean="0">
              <a:solidFill>
                <a:schemeClr val="accent1"/>
              </a:solidFill>
              <a:latin typeface="Comic Sans MS"/>
              <a:cs typeface="Comic Sans MS"/>
            </a:endParaRPr>
          </a:p>
          <a:p>
            <a:r>
              <a:rPr lang="en-US" sz="1900" dirty="0" smtClean="0">
                <a:solidFill>
                  <a:schemeClr val="accent1"/>
                </a:solidFill>
                <a:latin typeface="Comic Sans MS"/>
                <a:cs typeface="Comic Sans MS"/>
              </a:rPr>
              <a:t>His mother refused to believe word of his father’s death in Siberia and prayed ‘til the end of her days for his return</a:t>
            </a:r>
          </a:p>
          <a:p>
            <a:endParaRPr lang="en-US" sz="1900" dirty="0">
              <a:solidFill>
                <a:schemeClr val="accent1"/>
              </a:solidFill>
              <a:latin typeface="Comic Sans MS"/>
              <a:cs typeface="Comic Sans MS"/>
            </a:endParaRPr>
          </a:p>
          <a:p>
            <a:endParaRPr lang="en-US" sz="1900" dirty="0" smtClean="0">
              <a:solidFill>
                <a:schemeClr val="accent1"/>
              </a:solidFill>
              <a:latin typeface="Comic Sans MS"/>
              <a:cs typeface="Comic Sans MS"/>
            </a:endParaRPr>
          </a:p>
          <a:p>
            <a:endParaRPr lang="en-US" sz="1900" dirty="0">
              <a:solidFill>
                <a:schemeClr val="accent1"/>
              </a:solidFill>
              <a:latin typeface="Comic Sans MS"/>
              <a:cs typeface="Comic Sans MS"/>
            </a:endParaRPr>
          </a:p>
          <a:p>
            <a:endParaRPr lang="en-US" sz="1900" dirty="0" smtClean="0">
              <a:solidFill>
                <a:schemeClr val="accent1"/>
              </a:solidFill>
              <a:latin typeface="Comic Sans MS"/>
              <a:cs typeface="Comic Sans MS"/>
            </a:endParaRPr>
          </a:p>
          <a:p>
            <a:pPr marL="0" indent="0">
              <a:buNone/>
            </a:pPr>
            <a:endParaRPr lang="en-US" sz="1900" dirty="0" smtClean="0">
              <a:solidFill>
                <a:schemeClr val="accent1"/>
              </a:solidFill>
              <a:latin typeface="Comic Sans MS"/>
              <a:cs typeface="Comic Sans MS"/>
            </a:endParaRPr>
          </a:p>
          <a:p>
            <a:endParaRPr lang="en-US" sz="1900" dirty="0" smtClean="0">
              <a:solidFill>
                <a:schemeClr val="accent1"/>
              </a:solidFill>
              <a:latin typeface="Comic Sans MS"/>
              <a:cs typeface="Comic Sans MS"/>
            </a:endParaRPr>
          </a:p>
          <a:p>
            <a:endParaRPr lang="en-US" sz="1900" dirty="0">
              <a:solidFill>
                <a:schemeClr val="accent1"/>
              </a:solidFill>
              <a:latin typeface="Comic Sans MS"/>
              <a:cs typeface="Comic Sans MS"/>
            </a:endParaRPr>
          </a:p>
          <a:p>
            <a:r>
              <a:rPr lang="en-US" sz="1900" dirty="0" smtClean="0">
                <a:solidFill>
                  <a:schemeClr val="accent1"/>
                </a:solidFill>
                <a:latin typeface="Comic Sans MS"/>
                <a:cs typeface="Comic Sans MS"/>
              </a:rPr>
              <a:t>Márton had to drop out of school at age 14 to work in order to support them</a:t>
            </a:r>
            <a:endParaRPr lang="en-US" sz="1900" dirty="0">
              <a:solidFill>
                <a:schemeClr val="accent1"/>
              </a:solidFill>
            </a:endParaRPr>
          </a:p>
          <a:p>
            <a:endParaRPr lang="en-US" dirty="0"/>
          </a:p>
        </p:txBody>
      </p:sp>
      <p:sp>
        <p:nvSpPr>
          <p:cNvPr id="5" name="Rectangle 4"/>
          <p:cNvSpPr/>
          <p:nvPr/>
        </p:nvSpPr>
        <p:spPr>
          <a:xfrm>
            <a:off x="-239053" y="1291344"/>
            <a:ext cx="463171" cy="5566656"/>
          </a:xfrm>
          <a:prstGeom prst="rect">
            <a:avLst/>
          </a:prstGeom>
          <a:solidFill>
            <a:srgbClr val="FFFFFF"/>
          </a:solidFill>
          <a:ln>
            <a:solidFill>
              <a:srgbClr val="FFFF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Rectangle 5"/>
          <p:cNvSpPr/>
          <p:nvPr/>
        </p:nvSpPr>
        <p:spPr>
          <a:xfrm>
            <a:off x="8919882" y="747059"/>
            <a:ext cx="224118" cy="6245412"/>
          </a:xfrm>
          <a:prstGeom prst="rect">
            <a:avLst/>
          </a:prstGeom>
          <a:solidFill>
            <a:srgbClr val="FFFFFF"/>
          </a:solidFill>
          <a:ln>
            <a:solidFill>
              <a:srgbClr val="FFFF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81133369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338327"/>
            <a:ext cx="8229600" cy="1029829"/>
          </a:xfrm>
        </p:spPr>
        <p:txBody>
          <a:bodyPr>
            <a:normAutofit fontScale="90000"/>
          </a:bodyPr>
          <a:lstStyle/>
          <a:p>
            <a:r>
              <a:rPr lang="en-US" sz="2700" dirty="0" smtClean="0">
                <a:latin typeface="Comic Sans MS"/>
                <a:cs typeface="Comic Sans MS"/>
              </a:rPr>
              <a:t>Son, Márton Kubinyi </a:t>
            </a:r>
            <a:r>
              <a:rPr lang="en-US" sz="2400" dirty="0" smtClean="0">
                <a:latin typeface="Comic Sans MS"/>
                <a:cs typeface="Comic Sans MS"/>
              </a:rPr>
              <a:t>(right)  --  Budapest 1994</a:t>
            </a:r>
            <a:br>
              <a:rPr lang="en-US" sz="2400" dirty="0" smtClean="0">
                <a:latin typeface="Comic Sans MS"/>
                <a:cs typeface="Comic Sans MS"/>
              </a:rPr>
            </a:br>
            <a:r>
              <a:rPr lang="en-US" sz="2400" dirty="0" smtClean="0">
                <a:latin typeface="Comic Sans MS"/>
                <a:cs typeface="Comic Sans MS"/>
              </a:rPr>
              <a:t>receiving Yad Vashem commendation on behalf of his father</a:t>
            </a:r>
            <a:endParaRPr lang="en-US" sz="2700" dirty="0">
              <a:latin typeface="Comic Sans MS"/>
              <a:cs typeface="Comic Sans MS"/>
            </a:endParaRPr>
          </a:p>
        </p:txBody>
      </p:sp>
      <p:pic>
        <p:nvPicPr>
          <p:cNvPr id="6" name="Content Placeholder 5" descr="Marton Kubinyi receiving Certificate.JPG"/>
          <p:cNvPicPr>
            <a:picLocks noGrp="1" noChangeAspect="1"/>
          </p:cNvPicPr>
          <p:nvPr>
            <p:ph idx="1"/>
          </p:nvPr>
        </p:nvPicPr>
        <p:blipFill>
          <a:blip r:embed="rId2" cstate="screen">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a:ext>
            </a:extLst>
          </a:blip>
          <a:srcRect/>
          <a:stretch>
            <a:fillRect/>
          </a:stretch>
        </p:blipFill>
        <p:spPr>
          <a:xfrm>
            <a:off x="208645" y="1613647"/>
            <a:ext cx="8703159" cy="5091952"/>
          </a:xfrm>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219458468"/>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Waveform">
  <a:themeElements>
    <a:clrScheme name="Waveform">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Waveform">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aveform">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8308</TotalTime>
  <Words>511</Words>
  <Application>Microsoft Macintosh PowerPoint</Application>
  <PresentationFormat>On-screen Show (4:3)</PresentationFormat>
  <Paragraphs>64</Paragraphs>
  <Slides>21</Slides>
  <Notes>0</Notes>
  <HiddenSlides>0</HiddenSlides>
  <MMClips>0</MMClips>
  <ScaleCrop>false</ScaleCrop>
  <HeadingPairs>
    <vt:vector size="4" baseType="variant">
      <vt:variant>
        <vt:lpstr>Design Template</vt:lpstr>
      </vt:variant>
      <vt:variant>
        <vt:i4>1</vt:i4>
      </vt:variant>
      <vt:variant>
        <vt:lpstr>Slide Titles</vt:lpstr>
      </vt:variant>
      <vt:variant>
        <vt:i4>21</vt:i4>
      </vt:variant>
    </vt:vector>
  </HeadingPairs>
  <TitlesOfParts>
    <vt:vector size="22" baseType="lpstr">
      <vt:lpstr>Waveform</vt:lpstr>
      <vt:lpstr>Slide 1</vt:lpstr>
      <vt:lpstr>Tokaj, Hungary (pop 5,000)  </vt:lpstr>
      <vt:lpstr>Slide 3</vt:lpstr>
      <vt:lpstr>My father,     Miksa Fuchs (1911-2000)   before the war, 1931 </vt:lpstr>
      <vt:lpstr>My father’s first forced labor battalion, 1940            </vt:lpstr>
      <vt:lpstr> Zoltán Kubinyi (1901-1946)</vt:lpstr>
      <vt:lpstr>Slide 7</vt:lpstr>
      <vt:lpstr>Márton Kubinyi (1944 -)   6 months old when his father went off to war     </vt:lpstr>
      <vt:lpstr>Son, Márton Kubinyi (right)  --  Budapest 1994 receiving Yad Vashem commendation on behalf of his father</vt:lpstr>
      <vt:lpstr>Tokaj Synagogue  Holocaust Commemoration in 1994  (restored Synagogue is now part of Cultural Center, concerts held there)</vt:lpstr>
      <vt:lpstr>Tokaj, view from Synagogue window</vt:lpstr>
      <vt:lpstr>Zoltán Kubinyi and his wife (received photo from son when met him in 1994, Holocaust Commemoration, Tokaj) </vt:lpstr>
      <vt:lpstr>Slide 13</vt:lpstr>
      <vt:lpstr>Slide 14</vt:lpstr>
      <vt:lpstr>Slide 15</vt:lpstr>
      <vt:lpstr>Slide 16</vt:lpstr>
      <vt:lpstr>Slide 17</vt:lpstr>
      <vt:lpstr>Slide 18</vt:lpstr>
      <vt:lpstr>Slide 19</vt:lpstr>
      <vt:lpstr>Slide 20</vt:lpstr>
      <vt:lpstr>Slide 21</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Research in Hungary</dc:title>
  <dc:creator>Microsoft Office User</dc:creator>
  <cp:lastModifiedBy>Marie Slim</cp:lastModifiedBy>
  <cp:revision>114</cp:revision>
  <dcterms:created xsi:type="dcterms:W3CDTF">2012-11-14T05:58:22Z</dcterms:created>
  <dcterms:modified xsi:type="dcterms:W3CDTF">2012-11-14T05:58:36Z</dcterms:modified>
</cp:coreProperties>
</file>